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99" r:id="rId2"/>
    <p:sldId id="1106" r:id="rId3"/>
    <p:sldId id="1105" r:id="rId4"/>
    <p:sldId id="1107" r:id="rId5"/>
    <p:sldId id="1108" r:id="rId6"/>
    <p:sldId id="1109" r:id="rId7"/>
    <p:sldId id="1111" r:id="rId8"/>
    <p:sldId id="1110" r:id="rId9"/>
    <p:sldId id="1112" r:id="rId10"/>
    <p:sldId id="1113" r:id="rId11"/>
    <p:sldId id="1114" r:id="rId12"/>
    <p:sldId id="11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0EE"/>
    <a:srgbClr val="B042C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1B208-9E17-45EA-B02B-9050EB1EE39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F5C17-272E-4ECD-9413-300506FC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6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1239838"/>
            <a:ext cx="5956300" cy="3351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ko-KR" dirty="0"/>
          </a:p>
        </p:txBody>
      </p:sp>
      <p:sp>
        <p:nvSpPr>
          <p:cNvPr id="348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F3D0C4-9406-4C53-8351-897AC66BB06A}" type="slidenum">
              <a:rPr lang="ko-KR" altLang="en-US">
                <a:ea typeface="굴림" charset="-127"/>
              </a:rPr>
              <a:pPr/>
              <a:t>1</a:t>
            </a:fld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100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69C9-8245-43C9-BCBB-0B4FEEBF0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817C0-00BF-434E-95B4-E22654B0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208DA-F0CA-42D0-B268-CDF6897D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6B78D-E127-460B-93EB-9441EE71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C56BA-E252-49A6-B6E2-DD988088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4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5AC2-2A10-4FD0-AE8A-B20D2C2E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2DE50-D81D-4DDC-9145-815A2FA2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EBCB8-0F7A-40D0-BFA5-D1D17B97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91913-EA88-4931-A293-0AFBA46F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8579D-C256-48E6-9BD3-3A8FF9FC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91BC2-56BC-47EF-91EF-CB018FD5C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A9518-F0CE-4D87-B3E5-2A2E2B5A6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C2F50-D1F0-4700-9214-34F75A6E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20BA-CC7A-4FC2-9C3C-89BF63B5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E61B2-3B66-4945-A9C1-A19C007D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5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3A765-622A-4AD8-8E16-2CE7EE931B83}" type="datetimeFigureOut">
              <a:rPr lang="ko-KR" altLang="en-US" smtClean="0"/>
              <a:t>2021-11-17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25CE-C561-4718-B840-29472B3A627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1"/>
            <a:ext cx="12192000" cy="623944"/>
          </a:xfrm>
          <a:prstGeom prst="rect">
            <a:avLst/>
          </a:prstGeom>
          <a:gradFill rotWithShape="0">
            <a:gsLst>
              <a:gs pos="0">
                <a:srgbClr val="3333CC">
                  <a:lumMod val="75000"/>
                </a:srgbClr>
              </a:gs>
              <a:gs pos="90000">
                <a:srgbClr val="3333CC">
                  <a:lumMod val="40000"/>
                  <a:lumOff val="6000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lvl="0" latinLnBrk="0">
              <a:defRPr/>
            </a:pPr>
            <a:endParaRPr kumimoji="0" lang="en-US" altLang="ko-KR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11522075" y="6400005"/>
            <a:ext cx="57785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358FE11D-B863-4A72-AC01-D1B87624D533}" type="slidenum">
              <a:rPr lang="en-US" altLang="ko-KR" sz="1200">
                <a:solidFill>
                  <a:srgbClr val="000099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ko-KR" sz="1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9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38E5-3E34-4743-9173-764D5736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A7C-9AF9-4693-80D3-7B825F88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8E6A-31EB-4633-8A44-BC2781F2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A00D3-1F47-443D-A319-99076377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4A50A-744A-40B3-AAD5-403772FA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42BA-65DB-4376-A92C-3F9CE619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69486-238A-4065-81F3-28BD3A96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245F-DF87-4B67-A78D-986DF282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FD5E-3B44-4D27-9446-537654E9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CEC79-6F69-4814-9775-108152E2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9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43CF-A2F8-4DA6-9F33-7E251084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EB30-C6E1-4442-9728-441A1AF76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D7E2-7E99-4801-81D0-1E5A4646E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4FD76-3A6B-4E0F-B781-9B9C215F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854BB-6E3B-4EE4-A2E3-0F7F8583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A7F3-6981-4A47-88A4-C96F4BD0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A633-9549-4A59-90C7-5D4ED5CD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4DCCE-C12C-4A13-BE8B-5E41282E0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1096E-1990-49EC-98A9-24A81C338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CAAEC-1A59-408E-BD39-C8B07B76F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A97D2-688F-4C54-BB92-52E43D994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A04F8-74DD-450A-B628-FE30FBC8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4142E-CCD7-4010-8F51-85BFC3E6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A2B33-06B0-455B-9F87-A7DB2BF1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DFBF5-F947-4AA1-ACAA-70DA4E9E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453C-C793-4D32-B7F0-F267232A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52E09-8A68-494C-B298-DE750138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9FAE7-A5AE-445D-A9D6-2BF9E48F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B2713-D0D4-4524-8AE3-BDA5C0CF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B0B8B-3C4D-4A3F-B8BB-C9C16A4D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2B0EA-5AD6-4627-BAE4-2E434D8D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4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CF9F-E47D-462D-8857-1E4376EB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DC35-979D-42F4-BFBF-9CCF90ED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C5347-5AAB-42DE-B696-C2E48C4B2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7EBC-9BF1-4A39-9498-B5B47BAB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977C7-0F78-4D22-92CC-1F72CEE3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0ADAE-DB1E-4B05-BCA0-9105C10BE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4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07A7-9E8F-41D6-93C5-1D9D86C2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33E18-1680-4C2B-BBC1-527E6CD72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94F14-10A1-4517-9542-AE8C5918F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D7CFB-2C74-4F1D-BC6C-C3268D48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758DB-8D5C-478D-9DDA-C33D02BA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6AB01-4139-4380-8D8B-0FD7A019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EC3B9-554B-4046-B782-B3F6B0FD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F0616-FC59-4422-9932-5E0219AFB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AE8F3-B2C2-4459-956F-55C33330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018A-083F-40A7-9065-B79C68AD2B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6F247-9BE8-4439-9CB0-7075B177C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0BCC6-A28E-48A7-A07D-221FA1937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3A92-AF76-4EA7-9E02-D156054D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enedikt-bitterli/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l.acm.org/doi/abs/10.1145/326997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l.acm.org/doi/abs/10.1145/326997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l.acm.org/doi/abs/10.1145/3269978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269978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26997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abs/10.1145/3269978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hyperlink" Target="https://dl.acm.org/doi/abs/10.1145/3269978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l.acm.org/doi/abs/10.1145/326997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l.acm.org/doi/abs/10.1145/3269978" TargetMode="External"/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hyperlink" Target="https://dl.acm.org/doi/abs/10.1145/3269978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962258" y="796748"/>
            <a:ext cx="10267485" cy="2664296"/>
          </a:xfrm>
        </p:spPr>
        <p:txBody>
          <a:bodyPr>
            <a:normAutofit/>
          </a:bodyPr>
          <a:lstStyle/>
          <a:p>
            <a:r>
              <a:rPr lang="en-US" altLang="ko-KR" sz="4000" b="1" dirty="0" err="1">
                <a:solidFill>
                  <a:srgbClr val="00009A"/>
                </a:solidFill>
                <a:cs typeface="Tahoma" panose="020B0604030504040204" pitchFamily="34" charset="0"/>
              </a:rPr>
              <a:t>Blockwise</a:t>
            </a:r>
            <a: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  <a:t> Multi-Order Feature Regression for Real-Time Path-Tracing Reconstruction</a:t>
            </a:r>
            <a:b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</a:br>
            <a:r>
              <a:rPr lang="en-US" altLang="ko-KR" sz="2800" b="1" dirty="0">
                <a:solidFill>
                  <a:srgbClr val="00009A"/>
                </a:solidFill>
                <a:cs typeface="Tahoma" panose="020B0604030504040204" pitchFamily="34" charset="0"/>
              </a:rPr>
              <a:t>SIGGRAPH 2019</a:t>
            </a:r>
            <a:br>
              <a:rPr lang="en-US" altLang="ko-KR" sz="4000" b="1" dirty="0">
                <a:solidFill>
                  <a:srgbClr val="00009A"/>
                </a:solidFill>
                <a:cs typeface="Tahoma" panose="020B0604030504040204" pitchFamily="34" charset="0"/>
              </a:rPr>
            </a:br>
            <a:r>
              <a:rPr lang="en-US" altLang="ko-KR" sz="3300" b="1" dirty="0">
                <a:solidFill>
                  <a:srgbClr val="00009A"/>
                </a:solidFill>
                <a:cs typeface="Tahoma" panose="020B0604030504040204" pitchFamily="34" charset="0"/>
              </a:rPr>
              <a:t>CS482 – Interactive Computer Graphics</a:t>
            </a:r>
            <a:br>
              <a:rPr lang="en-US" altLang="ko-KR" sz="2500" dirty="0"/>
            </a:br>
            <a:endParaRPr lang="ko-KR" altLang="en-US" sz="2500" dirty="0">
              <a:solidFill>
                <a:srgbClr val="00009A"/>
              </a:solidFill>
            </a:endParaRPr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1524000" y="4021394"/>
            <a:ext cx="9144000" cy="22081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000" dirty="0">
                <a:solidFill>
                  <a:srgbClr val="00009A"/>
                </a:solidFill>
                <a:latin typeface="굴림" panose="020B0600000101010101" pitchFamily="50" charset="-127"/>
                <a:ea typeface="굴림" panose="020B0600000101010101" pitchFamily="50" charset="-127"/>
                <a:cs typeface="Tahoma" pitchFamily="34" charset="0"/>
              </a:rPr>
              <a:t>YUAN QIAODI</a:t>
            </a:r>
            <a:endParaRPr lang="en-US" altLang="ko-KR" sz="3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altLang="ko-KR" sz="2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altLang="ko-KR" sz="2000" b="1" dirty="0">
              <a:solidFill>
                <a:srgbClr val="00009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altLang="ko-KR" sz="2000" b="1" dirty="0">
                <a:solidFill>
                  <a:srgbClr val="00009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Department of Mechanical Engineering</a:t>
            </a:r>
          </a:p>
          <a:p>
            <a:pPr>
              <a:defRPr/>
            </a:pPr>
            <a:r>
              <a:rPr lang="en-US" altLang="ko-KR" sz="2000" b="1" dirty="0">
                <a:solidFill>
                  <a:srgbClr val="00009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Korea Advanced Institute of Science and Technology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D8FB1D-4EE4-4C56-9622-A89D583C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2134" y="6476412"/>
            <a:ext cx="2057400" cy="365125"/>
          </a:xfrm>
        </p:spPr>
        <p:txBody>
          <a:bodyPr/>
          <a:lstStyle/>
          <a:p>
            <a:fld id="{41D37830-1A68-412E-B71D-676BA442DE2F}" type="slidenum">
              <a:rPr lang="ko-KR" altLang="en-US" smtClean="0"/>
              <a:t>1</a:t>
            </a:fld>
            <a:endParaRPr lang="ko-KR" altLang="en-US"/>
          </a:p>
        </p:txBody>
      </p:sp>
    </p:spTree>
  </p:cSld>
  <p:clrMapOvr>
    <a:masterClrMapping/>
  </p:clrMapOvr>
  <p:transition advTm="1235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C1CDD-EDDA-41B8-90F9-DD2259278414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008D1-86EA-4275-93BE-CD4E37730A9E}"/>
              </a:ext>
            </a:extLst>
          </p:cNvPr>
          <p:cNvSpPr txBox="1"/>
          <p:nvPr/>
        </p:nvSpPr>
        <p:spPr>
          <a:xfrm>
            <a:off x="445697" y="1021547"/>
            <a:ext cx="417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Runtimes for 720p frame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5B6555-AACA-4053-8188-CFB000CBA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876205"/>
              </p:ext>
            </p:extLst>
          </p:nvPr>
        </p:nvGraphicFramePr>
        <p:xfrm>
          <a:off x="664234" y="1698267"/>
          <a:ext cx="1028542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318">
                  <a:extLst>
                    <a:ext uri="{9D8B030D-6E8A-4147-A177-3AD203B41FA5}">
                      <a16:colId xmlns:a16="http://schemas.microsoft.com/office/drawing/2014/main" val="687987619"/>
                    </a:ext>
                  </a:extLst>
                </a:gridCol>
                <a:gridCol w="1069676">
                  <a:extLst>
                    <a:ext uri="{9D8B030D-6E8A-4147-A177-3AD203B41FA5}">
                      <a16:colId xmlns:a16="http://schemas.microsoft.com/office/drawing/2014/main" val="35550247"/>
                    </a:ext>
                  </a:extLst>
                </a:gridCol>
                <a:gridCol w="6409426">
                  <a:extLst>
                    <a:ext uri="{9D8B030D-6E8A-4147-A177-3AD203B41FA5}">
                      <a16:colId xmlns:a16="http://schemas.microsoft.com/office/drawing/2014/main" val="2579398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Runtime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Hardware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985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Proposed BMFR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AMD Vega Frontier Edition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39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Proposed BMFR(OpenCL)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Nvidia TITAN X(Pascal)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839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SVGF[1]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Nvidia TITAN X(Pascal)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7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9.2ms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Nvidia TITAN X(Pascal)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368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Nvidia TITAN X(Pascal)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07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GF[4]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Nvidia GTX285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296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NFOR[5]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8264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0B5D242-3FDD-4B56-BE2E-A68A35BF7351}"/>
              </a:ext>
            </a:extLst>
          </p:cNvPr>
          <p:cNvSpPr/>
          <p:nvPr/>
        </p:nvSpPr>
        <p:spPr>
          <a:xfrm>
            <a:off x="264543" y="4967295"/>
            <a:ext cx="111740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/>
              <a:t>[1] Christoph </a:t>
            </a:r>
            <a:r>
              <a:rPr lang="en-US" sz="1200" b="0" i="0" u="none" strike="noStrike" baseline="0" dirty="0" err="1"/>
              <a:t>Schied</a:t>
            </a:r>
            <a:r>
              <a:rPr lang="en-US" sz="1200" b="0" i="0" u="none" strike="noStrike" baseline="0" dirty="0"/>
              <a:t>, Anton </a:t>
            </a:r>
            <a:r>
              <a:rPr lang="en-US" sz="1200" b="0" i="0" u="none" strike="noStrike" baseline="0" dirty="0" err="1"/>
              <a:t>Kaplanyan</a:t>
            </a:r>
            <a:r>
              <a:rPr lang="en-US" sz="1200" b="0" i="0" u="none" strike="noStrike" baseline="0" dirty="0"/>
              <a:t>, Chris Wyman, </a:t>
            </a:r>
            <a:r>
              <a:rPr lang="en-US" sz="1200" b="0" i="0" u="none" strike="noStrike" baseline="0" dirty="0" err="1"/>
              <a:t>Anjul</a:t>
            </a:r>
            <a:r>
              <a:rPr lang="en-US" sz="1200" b="0" i="0" u="none" strike="noStrike" baseline="0" dirty="0"/>
              <a:t> </a:t>
            </a:r>
            <a:r>
              <a:rPr lang="en-US" sz="1200" b="0" i="0" u="none" strike="noStrike" baseline="0" dirty="0" err="1"/>
              <a:t>Patney</a:t>
            </a:r>
            <a:r>
              <a:rPr lang="en-US" sz="1200" b="0" i="0" u="none" strike="noStrike" baseline="0" dirty="0"/>
              <a:t>, Chakravarty R. </a:t>
            </a:r>
            <a:r>
              <a:rPr lang="en-US" sz="1200" b="0" i="0" u="none" strike="noStrike" baseline="0" dirty="0" err="1"/>
              <a:t>Alla</a:t>
            </a:r>
            <a:r>
              <a:rPr lang="en-US" sz="1200" b="0" i="0" u="none" strike="noStrike" baseline="0" dirty="0"/>
              <a:t> Chaitanya, John Burgess, </a:t>
            </a:r>
            <a:r>
              <a:rPr lang="en-US" sz="1200" b="0" i="0" u="none" strike="noStrike" baseline="0" dirty="0" err="1"/>
              <a:t>Shiqiu</a:t>
            </a:r>
            <a:r>
              <a:rPr lang="en-US" sz="1200" b="0" i="0" u="none" strike="noStrike" baseline="0" dirty="0"/>
              <a:t> Liu, Carsten </a:t>
            </a:r>
            <a:r>
              <a:rPr lang="en-US" sz="1200" b="0" i="0" u="none" strike="noStrike" baseline="0" dirty="0" err="1"/>
              <a:t>Dachsbacher</a:t>
            </a:r>
            <a:r>
              <a:rPr lang="en-US" sz="1200" b="0" i="0" u="none" strike="noStrike" baseline="0" dirty="0"/>
              <a:t>, Aaron </a:t>
            </a:r>
            <a:r>
              <a:rPr lang="en-US" sz="1200" b="0" i="0" u="none" strike="noStrike" baseline="0" dirty="0" err="1"/>
              <a:t>Lefohn</a:t>
            </a:r>
            <a:r>
              <a:rPr lang="en-US" sz="1200" b="0" i="0" u="none" strike="noStrike" baseline="0" dirty="0"/>
              <a:t>, and Marco Salvi. 2017. Spatiotemporal variance-guided filtering: Real-time reconstruction for path-traced global illumination. In </a:t>
            </a:r>
            <a:r>
              <a:rPr lang="en-US" sz="1200" b="0" i="1" u="none" strike="noStrike" baseline="0" dirty="0"/>
              <a:t>Proceedings of the Annual Conference on High Performance Graphics</a:t>
            </a:r>
            <a:r>
              <a:rPr lang="en-US" sz="1200" b="0" i="0" u="none" strike="noStrike" baseline="0" dirty="0"/>
              <a:t>.</a:t>
            </a:r>
          </a:p>
          <a:p>
            <a:r>
              <a:rPr lang="en-US" sz="1200" dirty="0"/>
              <a:t>[2] Michael Mara, Morgan McGuire, </a:t>
            </a:r>
            <a:r>
              <a:rPr lang="en-US" sz="1200" dirty="0" err="1"/>
              <a:t>Benedikt</a:t>
            </a:r>
            <a:r>
              <a:rPr lang="en-US" sz="1200" dirty="0"/>
              <a:t> </a:t>
            </a:r>
            <a:r>
              <a:rPr lang="en-US" sz="1200" dirty="0" err="1"/>
              <a:t>Bitterli</a:t>
            </a:r>
            <a:r>
              <a:rPr lang="en-US" sz="1200" dirty="0"/>
              <a:t>, and Wojciech Jarosz. 2017. An efficient denoising algorithm for global illumination. In </a:t>
            </a:r>
            <a:r>
              <a:rPr lang="en-US" sz="1200" i="1" dirty="0"/>
              <a:t>Proceedings of the Annual Conference on High Performance Graphics</a:t>
            </a:r>
            <a:r>
              <a:rPr lang="en-US" sz="1200" dirty="0"/>
              <a:t>.</a:t>
            </a:r>
          </a:p>
          <a:p>
            <a:r>
              <a:rPr lang="en-US" sz="1200" dirty="0"/>
              <a:t>[3] Chakravarty </a:t>
            </a:r>
            <a:r>
              <a:rPr lang="en-US" sz="1200" dirty="0" err="1"/>
              <a:t>Alla</a:t>
            </a:r>
            <a:r>
              <a:rPr lang="en-US" sz="1200" dirty="0"/>
              <a:t> Chaitanya, Anton </a:t>
            </a:r>
            <a:r>
              <a:rPr lang="en-US" sz="1200" dirty="0" err="1"/>
              <a:t>Kaplanyan</a:t>
            </a:r>
            <a:r>
              <a:rPr lang="en-US" sz="1200" dirty="0"/>
              <a:t>, Christoph </a:t>
            </a:r>
            <a:r>
              <a:rPr lang="en-US" sz="1200" dirty="0" err="1"/>
              <a:t>Schied</a:t>
            </a:r>
            <a:r>
              <a:rPr lang="en-US" sz="1200" dirty="0"/>
              <a:t>, Marco Salvi, Aaron </a:t>
            </a:r>
            <a:r>
              <a:rPr lang="en-US" sz="1200" dirty="0" err="1"/>
              <a:t>Lefohn</a:t>
            </a:r>
            <a:r>
              <a:rPr lang="en-US" sz="1200" dirty="0"/>
              <a:t>, Derek </a:t>
            </a:r>
            <a:r>
              <a:rPr lang="en-US" sz="1200" dirty="0" err="1"/>
              <a:t>Nowrouzezahrai</a:t>
            </a:r>
            <a:r>
              <a:rPr lang="en-US" sz="1200" dirty="0"/>
              <a:t>, and Timo </a:t>
            </a:r>
            <a:r>
              <a:rPr lang="en-US" sz="1200" dirty="0" err="1"/>
              <a:t>Aila</a:t>
            </a:r>
            <a:r>
              <a:rPr lang="en-US" sz="1200" dirty="0"/>
              <a:t>. 2017. Interactive reconstruction of Monte Carlo image sequences using a recurrent denoising autoencoder. </a:t>
            </a:r>
            <a:r>
              <a:rPr lang="en-US" sz="1200" i="1" dirty="0"/>
              <a:t>Trans. Graph. </a:t>
            </a:r>
            <a:r>
              <a:rPr lang="en-US" sz="1200" dirty="0"/>
              <a:t>36, 4 (2017).</a:t>
            </a:r>
          </a:p>
          <a:p>
            <a:r>
              <a:rPr lang="en-US" sz="1200" dirty="0"/>
              <a:t>[4] Pablo </a:t>
            </a:r>
            <a:r>
              <a:rPr lang="en-US" sz="1200" dirty="0" err="1"/>
              <a:t>Bauszat</a:t>
            </a:r>
            <a:r>
              <a:rPr lang="en-US" sz="1200" dirty="0"/>
              <a:t>, Martin </a:t>
            </a:r>
            <a:r>
              <a:rPr lang="en-US" sz="1200" dirty="0" err="1"/>
              <a:t>Eisemann</a:t>
            </a:r>
            <a:r>
              <a:rPr lang="en-US" sz="1200" dirty="0"/>
              <a:t>, and Marcus </a:t>
            </a:r>
            <a:r>
              <a:rPr lang="en-US" sz="1200" dirty="0" err="1"/>
              <a:t>Magnor</a:t>
            </a:r>
            <a:r>
              <a:rPr lang="en-US" sz="1200" dirty="0"/>
              <a:t>. 2011. Guided image filtering for interactive high-quality global illumination. </a:t>
            </a:r>
            <a:r>
              <a:rPr lang="en-US" sz="1200" i="1" dirty="0" err="1"/>
              <a:t>Comput</a:t>
            </a:r>
            <a:r>
              <a:rPr lang="en-US" sz="1200" i="1" dirty="0"/>
              <a:t>. Graph. Forum </a:t>
            </a:r>
            <a:r>
              <a:rPr lang="en-US" sz="1200" dirty="0"/>
              <a:t>30, 4 (2011).</a:t>
            </a:r>
          </a:p>
          <a:p>
            <a:r>
              <a:rPr lang="en-US" sz="1200" dirty="0"/>
              <a:t>[5] </a:t>
            </a:r>
            <a:r>
              <a:rPr lang="en-US" sz="1200" dirty="0" err="1"/>
              <a:t>Benedikt</a:t>
            </a:r>
            <a:r>
              <a:rPr lang="en-US" sz="1200" dirty="0"/>
              <a:t> </a:t>
            </a:r>
            <a:r>
              <a:rPr lang="en-US" sz="1200" dirty="0" err="1"/>
              <a:t>Bitterli</a:t>
            </a:r>
            <a:r>
              <a:rPr lang="en-US" sz="1200" dirty="0"/>
              <a:t>. 2016. Rendering Resources. Retrieved from </a:t>
            </a:r>
            <a:r>
              <a:rPr lang="en-US" sz="1200" dirty="0">
                <a:hlinkClick r:id="rId2"/>
              </a:rPr>
              <a:t>https://benedikt-bitterli</a:t>
            </a:r>
            <a:r>
              <a:rPr lang="en-US" sz="1200" dirty="0"/>
              <a:t>. me/resources/.</a:t>
            </a:r>
          </a:p>
        </p:txBody>
      </p:sp>
    </p:spTree>
    <p:extLst>
      <p:ext uri="{BB962C8B-B14F-4D97-AF65-F5344CB8AC3E}">
        <p14:creationId xmlns:p14="http://schemas.microsoft.com/office/powerpoint/2010/main" val="36853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3"/>
    </mc:Choice>
    <mc:Fallback xmlns="">
      <p:transition spd="slow" advTm="2749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46277-CC2C-4573-998C-5C05987C7C66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Limitations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064D6-B042-466F-A57C-53E142A1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4" y="2189301"/>
            <a:ext cx="5719313" cy="2919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F214E-83CD-4497-822F-63FC89B29ACA}"/>
              </a:ext>
            </a:extLst>
          </p:cNvPr>
          <p:cNvSpPr txBox="1"/>
          <p:nvPr/>
        </p:nvSpPr>
        <p:spPr>
          <a:xfrm>
            <a:off x="448574" y="1444123"/>
            <a:ext cx="353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 shadows and reflections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0633D-5E82-440D-9276-17FEFAA071C1}"/>
              </a:ext>
            </a:extLst>
          </p:cNvPr>
          <p:cNvSpPr txBox="1"/>
          <p:nvPr/>
        </p:nvSpPr>
        <p:spPr>
          <a:xfrm>
            <a:off x="1069675" y="5313872"/>
            <a:ext cx="188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436EB-0228-4DD5-BC98-E5FDEDE1F3EA}"/>
              </a:ext>
            </a:extLst>
          </p:cNvPr>
          <p:cNvSpPr txBox="1"/>
          <p:nvPr/>
        </p:nvSpPr>
        <p:spPr>
          <a:xfrm>
            <a:off x="4094672" y="5313872"/>
            <a:ext cx="188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4096 </a:t>
            </a:r>
            <a:r>
              <a:rPr lang="en-US" dirty="0" err="1"/>
              <a:t>ssp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09C0A-3732-4E50-9B75-9B3CD73E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887" y="2189301"/>
            <a:ext cx="5885410" cy="2919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28FEC1-B09F-40C6-9867-4D4F320383F8}"/>
              </a:ext>
            </a:extLst>
          </p:cNvPr>
          <p:cNvSpPr txBox="1"/>
          <p:nvPr/>
        </p:nvSpPr>
        <p:spPr>
          <a:xfrm>
            <a:off x="6228272" y="1444123"/>
            <a:ext cx="303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Block first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60C33-4737-4CCD-9655-BA5B7089240A}"/>
              </a:ext>
            </a:extLst>
          </p:cNvPr>
          <p:cNvSpPr txBox="1"/>
          <p:nvPr/>
        </p:nvSpPr>
        <p:spPr>
          <a:xfrm>
            <a:off x="9295553" y="5296619"/>
            <a:ext cx="263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accumulation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D0E8D-A896-4215-B72F-130DD0B4DB92}"/>
              </a:ext>
            </a:extLst>
          </p:cNvPr>
          <p:cNvSpPr/>
          <p:nvPr/>
        </p:nvSpPr>
        <p:spPr>
          <a:xfrm>
            <a:off x="197150" y="6367720"/>
            <a:ext cx="11103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4"/>
              </a:rPr>
              <a:t>https://dl.acm.org/doi/abs/10.1145/3269978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69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3"/>
    </mc:Choice>
    <mc:Fallback xmlns="">
      <p:transition spd="slow" advTm="507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08E21-CD0A-4C04-B019-7A56C0491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1" t="65189" r="40990" b="3113"/>
          <a:stretch/>
        </p:blipFill>
        <p:spPr>
          <a:xfrm>
            <a:off x="776377" y="2191109"/>
            <a:ext cx="5054720" cy="2475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9ED6D-684B-4AB7-BE52-7C6644EDBB91}"/>
              </a:ext>
            </a:extLst>
          </p:cNvPr>
          <p:cNvSpPr txBox="1"/>
          <p:nvPr/>
        </p:nvSpPr>
        <p:spPr>
          <a:xfrm>
            <a:off x="2484408" y="5046453"/>
            <a:ext cx="24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Temporal lag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AC232-8F37-47D4-B5E8-496016E1A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39" t="65566" r="13820" b="3113"/>
          <a:stretch/>
        </p:blipFill>
        <p:spPr>
          <a:xfrm>
            <a:off x="7539487" y="2253612"/>
            <a:ext cx="2449902" cy="2350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D17A1-AB15-445C-8EFA-482129A49852}"/>
              </a:ext>
            </a:extLst>
          </p:cNvPr>
          <p:cNvSpPr txBox="1"/>
          <p:nvPr/>
        </p:nvSpPr>
        <p:spPr>
          <a:xfrm>
            <a:off x="7683260" y="5046453"/>
            <a:ext cx="24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Artefacts in occlusions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E3508-2DAA-4822-927E-A84D3382CB4B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Limitations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9D7C2-5F6B-4991-A437-53CBF1AD1C65}"/>
              </a:ext>
            </a:extLst>
          </p:cNvPr>
          <p:cNvSpPr/>
          <p:nvPr/>
        </p:nvSpPr>
        <p:spPr>
          <a:xfrm>
            <a:off x="197150" y="6367720"/>
            <a:ext cx="111034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4"/>
              </a:rPr>
              <a:t>https://dl.acm.org/doi/abs/10.1145/3269978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42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1"/>
    </mc:Choice>
    <mc:Fallback xmlns="">
      <p:transition spd="slow" advTm="560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FA0C5-D0BE-456D-8291-B2C8F9960B15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D585F-A55E-432E-9D5F-D729F117EEFD}"/>
              </a:ext>
            </a:extLst>
          </p:cNvPr>
          <p:cNvSpPr txBox="1"/>
          <p:nvPr/>
        </p:nvSpPr>
        <p:spPr>
          <a:xfrm>
            <a:off x="370934" y="879894"/>
            <a:ext cx="912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2019, Ray-tracing frameworks can produce 1 sample per pixel(</a:t>
            </a:r>
            <a:r>
              <a:rPr lang="en-US" dirty="0" err="1"/>
              <a:t>spp</a:t>
            </a:r>
            <a:r>
              <a:rPr lang="en-US" dirty="0"/>
              <a:t>) in real-time </a:t>
            </a:r>
            <a:r>
              <a:rPr lang="en-US" sz="1200" dirty="0"/>
              <a:t>[1][2][3]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6DACD-F314-4CB5-B69F-FAD933719BCC}"/>
              </a:ext>
            </a:extLst>
          </p:cNvPr>
          <p:cNvSpPr txBox="1"/>
          <p:nvPr/>
        </p:nvSpPr>
        <p:spPr>
          <a:xfrm>
            <a:off x="189781" y="5707825"/>
            <a:ext cx="1131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AMD. 2017. </a:t>
            </a:r>
            <a:r>
              <a:rPr lang="en-US" sz="1200" dirty="0" err="1"/>
              <a:t>RadeonRays</a:t>
            </a:r>
            <a:r>
              <a:rPr lang="en-US" sz="1200" dirty="0"/>
              <a:t> SDK. Online. Retrieved January 23, 2018 from https://github.com/GPUOpen-LibrariesAndSDKs/RadeonRays_SDK</a:t>
            </a:r>
          </a:p>
          <a:p>
            <a:r>
              <a:rPr lang="en-US" sz="1200" dirty="0"/>
              <a:t>[2] Steven G. Parker, James Bigler, Andreas Dietrich, Heiko Friedrich, Jared </a:t>
            </a:r>
            <a:r>
              <a:rPr lang="en-US" sz="1200" dirty="0" err="1"/>
              <a:t>Hoberock,David</a:t>
            </a:r>
            <a:r>
              <a:rPr lang="en-US" sz="1200" dirty="0"/>
              <a:t> </a:t>
            </a:r>
            <a:r>
              <a:rPr lang="en-US" sz="1200" dirty="0" err="1"/>
              <a:t>Luebke</a:t>
            </a:r>
            <a:r>
              <a:rPr lang="en-US" sz="1200" dirty="0"/>
              <a:t>, </a:t>
            </a:r>
            <a:r>
              <a:rPr lang="en-US" sz="1200" dirty="0" err="1"/>
              <a:t>DavidMcAllister,MorganMcGuire</a:t>
            </a:r>
            <a:r>
              <a:rPr lang="en-US" sz="1200" dirty="0"/>
              <a:t>, Keith Morley, Austin </a:t>
            </a:r>
            <a:r>
              <a:rPr lang="en-US" sz="1200" dirty="0" err="1"/>
              <a:t>Robison,et</a:t>
            </a:r>
            <a:r>
              <a:rPr lang="en-US" sz="1200" dirty="0"/>
              <a:t> al. 2010. </a:t>
            </a:r>
            <a:r>
              <a:rPr lang="en-US" sz="1200" dirty="0" err="1"/>
              <a:t>Optix</a:t>
            </a:r>
            <a:r>
              <a:rPr lang="en-US" sz="1200" dirty="0"/>
              <a:t>: A general purpose ray tracing engine. </a:t>
            </a:r>
            <a:r>
              <a:rPr lang="en-US" sz="1200" i="1" dirty="0"/>
              <a:t>Trans. Graph. </a:t>
            </a:r>
            <a:r>
              <a:rPr lang="en-US" sz="1200" dirty="0"/>
              <a:t>29, 4 (2010).</a:t>
            </a:r>
          </a:p>
          <a:p>
            <a:r>
              <a:rPr lang="en-US" sz="1200" dirty="0"/>
              <a:t>[3] Ingo Wald, Sven </a:t>
            </a:r>
            <a:r>
              <a:rPr lang="en-US" sz="1200" dirty="0" err="1"/>
              <a:t>Woop</a:t>
            </a:r>
            <a:r>
              <a:rPr lang="en-US" sz="1200" dirty="0"/>
              <a:t>, Carsten </a:t>
            </a:r>
            <a:r>
              <a:rPr lang="en-US" sz="1200" dirty="0" err="1"/>
              <a:t>Benthin</a:t>
            </a:r>
            <a:r>
              <a:rPr lang="en-US" sz="1200" dirty="0"/>
              <a:t>, Gregory S. Johnson, and Manfred Ernst.2014. </a:t>
            </a:r>
            <a:r>
              <a:rPr lang="en-US" sz="1200" dirty="0" err="1"/>
              <a:t>Embree</a:t>
            </a:r>
            <a:r>
              <a:rPr lang="en-US" sz="1200" dirty="0"/>
              <a:t>: A kernel framework for efficient CPU ray tracing. </a:t>
            </a:r>
            <a:r>
              <a:rPr lang="en-US" sz="1200" i="1" dirty="0"/>
              <a:t>Trans. Graph. </a:t>
            </a:r>
            <a:r>
              <a:rPr lang="en-US" sz="1200" dirty="0"/>
              <a:t>33,4 (2014).</a:t>
            </a:r>
          </a:p>
          <a:p>
            <a:r>
              <a:rPr lang="en-US" sz="1200" dirty="0"/>
              <a:t>[4] </a:t>
            </a:r>
            <a:r>
              <a:rPr lang="en-US" sz="1200" dirty="0">
                <a:hlinkClick r:id="rId2"/>
              </a:rPr>
              <a:t>https://dl.acm.org/doi/abs/10.1145/3269978</a:t>
            </a:r>
            <a:endParaRPr lang="en-US" sz="1200" dirty="0"/>
          </a:p>
          <a:p>
            <a:r>
              <a:rPr lang="en-US" sz="1200" dirty="0"/>
              <a:t>[5] Sung-</a:t>
            </a:r>
            <a:r>
              <a:rPr lang="en-US" sz="1200" dirty="0" err="1"/>
              <a:t>Eui</a:t>
            </a:r>
            <a:r>
              <a:rPr lang="en-US" sz="1200" dirty="0"/>
              <a:t> Yoon, CS482 Lecture notes,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138F5-0C87-4007-B23D-04599CB3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9" y="2084117"/>
            <a:ext cx="4832264" cy="2689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81269-5E6B-44BC-9317-A35B7AAFB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403" y="1907513"/>
            <a:ext cx="3211992" cy="3202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44711-5372-40A0-A68D-24B644E49553}"/>
              </a:ext>
            </a:extLst>
          </p:cNvPr>
          <p:cNvSpPr txBox="1"/>
          <p:nvPr/>
        </p:nvSpPr>
        <p:spPr>
          <a:xfrm>
            <a:off x="5776823" y="4496884"/>
            <a:ext cx="638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[4]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F624D-9DFF-4E61-8634-682AF0ACADBA}"/>
              </a:ext>
            </a:extLst>
          </p:cNvPr>
          <p:cNvSpPr/>
          <p:nvPr/>
        </p:nvSpPr>
        <p:spPr>
          <a:xfrm>
            <a:off x="10615395" y="4879629"/>
            <a:ext cx="3433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[5]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0217C-799F-4945-BD18-112706B62035}"/>
              </a:ext>
            </a:extLst>
          </p:cNvPr>
          <p:cNvSpPr txBox="1"/>
          <p:nvPr/>
        </p:nvSpPr>
        <p:spPr>
          <a:xfrm>
            <a:off x="1906438" y="4956573"/>
            <a:ext cx="338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1spp path tracing in paper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39B26-2DDA-483E-B8ED-5D04A0A0D10C}"/>
              </a:ext>
            </a:extLst>
          </p:cNvPr>
          <p:cNvSpPr txBox="1"/>
          <p:nvPr/>
        </p:nvSpPr>
        <p:spPr>
          <a:xfrm>
            <a:off x="370933" y="1274341"/>
            <a:ext cx="912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1spp path tracing has a noisy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37AAE-18F4-4629-9ED7-13EF3D9CD0B0}"/>
              </a:ext>
            </a:extLst>
          </p:cNvPr>
          <p:cNvSpPr txBox="1"/>
          <p:nvPr/>
        </p:nvSpPr>
        <p:spPr>
          <a:xfrm>
            <a:off x="7577205" y="5136470"/>
            <a:ext cx="338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1spp Monte Carlo path tracing </a:t>
            </a:r>
          </a:p>
        </p:txBody>
      </p:sp>
    </p:spTree>
    <p:extLst>
      <p:ext uri="{BB962C8B-B14F-4D97-AF65-F5344CB8AC3E}">
        <p14:creationId xmlns:p14="http://schemas.microsoft.com/office/powerpoint/2010/main" val="33539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5"/>
    </mc:Choice>
    <mc:Fallback xmlns="">
      <p:transition spd="slow" advTm="302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16022-63A4-4BC8-BD90-3DA3EA07F383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Main contribution &amp; path tracing setting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EF2A9-AC51-4E10-8679-1E7CC0354637}"/>
              </a:ext>
            </a:extLst>
          </p:cNvPr>
          <p:cNvSpPr txBox="1"/>
          <p:nvPr/>
        </p:nvSpPr>
        <p:spPr>
          <a:xfrm>
            <a:off x="388189" y="876383"/>
            <a:ext cx="714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Denoising pipeline for 1 sample per pixel(</a:t>
            </a:r>
            <a:r>
              <a:rPr lang="en-US" b="1" dirty="0" err="1">
                <a:solidFill>
                  <a:srgbClr val="C00000"/>
                </a:solidFill>
              </a:rPr>
              <a:t>spp</a:t>
            </a:r>
            <a:r>
              <a:rPr lang="en-US" b="1" dirty="0">
                <a:solidFill>
                  <a:srgbClr val="C00000"/>
                </a:solidFill>
              </a:rPr>
              <a:t>) real-time path tracing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9B39C0-10AF-47C7-B569-0AE3C2892A7E}"/>
              </a:ext>
            </a:extLst>
          </p:cNvPr>
          <p:cNvSpPr/>
          <p:nvPr/>
        </p:nvSpPr>
        <p:spPr>
          <a:xfrm>
            <a:off x="5514436" y="2665561"/>
            <a:ext cx="3545457" cy="17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3356-768B-4DA2-A209-3CF98D12FDDF}"/>
              </a:ext>
            </a:extLst>
          </p:cNvPr>
          <p:cNvSpPr/>
          <p:nvPr/>
        </p:nvSpPr>
        <p:spPr>
          <a:xfrm>
            <a:off x="8895991" y="2665561"/>
            <a:ext cx="163902" cy="138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05265-2FC9-42FE-B132-AA8BBD75FDEB}"/>
              </a:ext>
            </a:extLst>
          </p:cNvPr>
          <p:cNvSpPr/>
          <p:nvPr/>
        </p:nvSpPr>
        <p:spPr>
          <a:xfrm>
            <a:off x="8895991" y="3122761"/>
            <a:ext cx="1578634" cy="17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EDFCC-E894-4D62-9757-6E1C3978C3E1}"/>
              </a:ext>
            </a:extLst>
          </p:cNvPr>
          <p:cNvSpPr/>
          <p:nvPr/>
        </p:nvSpPr>
        <p:spPr>
          <a:xfrm>
            <a:off x="10302097" y="312276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476AAA-3C42-4F4E-84CB-FC1755B50F42}"/>
              </a:ext>
            </a:extLst>
          </p:cNvPr>
          <p:cNvSpPr/>
          <p:nvPr/>
        </p:nvSpPr>
        <p:spPr>
          <a:xfrm>
            <a:off x="10315036" y="3122761"/>
            <a:ext cx="163902" cy="1673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8D68F1-5CA5-4EFF-B4A3-9184AC02C477}"/>
              </a:ext>
            </a:extLst>
          </p:cNvPr>
          <p:cNvSpPr/>
          <p:nvPr/>
        </p:nvSpPr>
        <p:spPr>
          <a:xfrm>
            <a:off x="7343236" y="4623757"/>
            <a:ext cx="3131389" cy="17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B8D62D-0F2B-4539-BB8D-92D1F25A2542}"/>
              </a:ext>
            </a:extLst>
          </p:cNvPr>
          <p:cNvSpPr/>
          <p:nvPr/>
        </p:nvSpPr>
        <p:spPr>
          <a:xfrm>
            <a:off x="7384003" y="3702887"/>
            <a:ext cx="539568" cy="513271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2B9964-DB88-45E7-BFC2-62B330613519}"/>
              </a:ext>
            </a:extLst>
          </p:cNvPr>
          <p:cNvCxnSpPr/>
          <p:nvPr/>
        </p:nvCxnSpPr>
        <p:spPr>
          <a:xfrm flipV="1">
            <a:off x="5115465" y="3541143"/>
            <a:ext cx="379562" cy="21566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1B14AD-DF2E-465A-8600-450048067C09}"/>
              </a:ext>
            </a:extLst>
          </p:cNvPr>
          <p:cNvCxnSpPr/>
          <p:nvPr/>
        </p:nvCxnSpPr>
        <p:spPr>
          <a:xfrm>
            <a:off x="5115465" y="3756803"/>
            <a:ext cx="398971" cy="202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1F93C744-8871-409E-A64A-589E0C3C2B29}"/>
              </a:ext>
            </a:extLst>
          </p:cNvPr>
          <p:cNvSpPr/>
          <p:nvPr/>
        </p:nvSpPr>
        <p:spPr>
          <a:xfrm rot="2682482">
            <a:off x="5066109" y="3569165"/>
            <a:ext cx="357087" cy="406235"/>
          </a:xfrm>
          <a:prstGeom prst="arc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DE6FF2-CDDE-4110-8650-399A9D1117B4}"/>
              </a:ext>
            </a:extLst>
          </p:cNvPr>
          <p:cNvSpPr/>
          <p:nvPr/>
        </p:nvSpPr>
        <p:spPr>
          <a:xfrm>
            <a:off x="7653787" y="2976111"/>
            <a:ext cx="269784" cy="2695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E473D7-037F-412E-93A3-14AAD89F9C94}"/>
              </a:ext>
            </a:extLst>
          </p:cNvPr>
          <p:cNvSpPr txBox="1"/>
          <p:nvPr/>
        </p:nvSpPr>
        <p:spPr>
          <a:xfrm>
            <a:off x="6931117" y="2901985"/>
            <a:ext cx="67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30A18A-59DF-4F0D-9877-673114C27641}"/>
              </a:ext>
            </a:extLst>
          </p:cNvPr>
          <p:cNvCxnSpPr>
            <a:endCxn id="10" idx="1"/>
          </p:cNvCxnSpPr>
          <p:nvPr/>
        </p:nvCxnSpPr>
        <p:spPr>
          <a:xfrm>
            <a:off x="5115465" y="3772282"/>
            <a:ext cx="2347556" cy="5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A97A29-8510-4E07-993C-10E0E70E854C}"/>
              </a:ext>
            </a:extLst>
          </p:cNvPr>
          <p:cNvSpPr txBox="1"/>
          <p:nvPr/>
        </p:nvSpPr>
        <p:spPr>
          <a:xfrm>
            <a:off x="388189" y="1385597"/>
            <a:ext cx="41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 tracing set up in this paper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8E299E-9AB0-49E9-BD83-6AD0E6D8DC18}"/>
              </a:ext>
            </a:extLst>
          </p:cNvPr>
          <p:cNvSpPr txBox="1"/>
          <p:nvPr/>
        </p:nvSpPr>
        <p:spPr>
          <a:xfrm>
            <a:off x="1330417" y="3143524"/>
            <a:ext cx="3045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Rasterized primary rays</a:t>
            </a:r>
          </a:p>
          <a:p>
            <a:pPr marL="342900" indent="-342900">
              <a:buAutoNum type="arabicPeriod"/>
            </a:pPr>
            <a:r>
              <a:rPr lang="en-US" dirty="0"/>
              <a:t>Importance sampling</a:t>
            </a:r>
          </a:p>
          <a:p>
            <a:pPr marL="342900" indent="-342900">
              <a:buAutoNum type="arabicPeriod"/>
            </a:pPr>
            <a:r>
              <a:rPr lang="en-US" dirty="0"/>
              <a:t>Next event estimation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F3A31F-DFC1-42EB-B341-EF562F572943}"/>
              </a:ext>
            </a:extLst>
          </p:cNvPr>
          <p:cNvCxnSpPr>
            <a:stCxn id="10" idx="1"/>
            <a:endCxn id="18" idx="3"/>
          </p:cNvCxnSpPr>
          <p:nvPr/>
        </p:nvCxnSpPr>
        <p:spPr>
          <a:xfrm flipV="1">
            <a:off x="7463021" y="3206209"/>
            <a:ext cx="230275" cy="57184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E3B156-AB66-4388-A14C-F3E90F632A9B}"/>
              </a:ext>
            </a:extLst>
          </p:cNvPr>
          <p:cNvGrpSpPr/>
          <p:nvPr/>
        </p:nvGrpSpPr>
        <p:grpSpPr>
          <a:xfrm>
            <a:off x="7463021" y="2976111"/>
            <a:ext cx="1432970" cy="801943"/>
            <a:chOff x="7463021" y="2976111"/>
            <a:chExt cx="1432970" cy="80194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2F8E10-DFAE-4F88-A566-2FA921071468}"/>
                </a:ext>
              </a:extLst>
            </p:cNvPr>
            <p:cNvCxnSpPr>
              <a:stCxn id="10" idx="1"/>
            </p:cNvCxnSpPr>
            <p:nvPr/>
          </p:nvCxnSpPr>
          <p:spPr>
            <a:xfrm flipV="1">
              <a:off x="7463021" y="2976111"/>
              <a:ext cx="1432970" cy="8019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21E567B-B6E2-4847-9AB9-1DE2D2A86651}"/>
                </a:ext>
              </a:extLst>
            </p:cNvPr>
            <p:cNvCxnSpPr>
              <a:endCxn id="18" idx="6"/>
            </p:cNvCxnSpPr>
            <p:nvPr/>
          </p:nvCxnSpPr>
          <p:spPr>
            <a:xfrm flipH="1">
              <a:off x="7923571" y="2976111"/>
              <a:ext cx="972420" cy="13478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6C81183-6D44-447F-8C92-667C727C77B6}"/>
              </a:ext>
            </a:extLst>
          </p:cNvPr>
          <p:cNvSpPr txBox="1"/>
          <p:nvPr/>
        </p:nvSpPr>
        <p:spPr>
          <a:xfrm>
            <a:off x="1632445" y="4062041"/>
            <a:ext cx="2514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(Toward to random light point)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C348E5-9C10-4433-A7DC-325BAC35A5D4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3"/>
              </a:rPr>
              <a:t>https://dl.acm.org/doi/abs/10.1145/3269978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0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0"/>
    </mc:Choice>
    <mc:Fallback xmlns="">
      <p:transition spd="slow" advTm="4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1EE28-6710-41A6-8CBE-81C47AAE9B67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Main idea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AD291-0420-4AC2-9A52-4B67BF8BB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9" t="26699" r="10693" b="8773"/>
          <a:stretch/>
        </p:blipFill>
        <p:spPr>
          <a:xfrm>
            <a:off x="974782" y="1888353"/>
            <a:ext cx="6026989" cy="3390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12725-CF0F-48E2-B271-D3EB16EACF0D}"/>
              </a:ext>
            </a:extLst>
          </p:cNvPr>
          <p:cNvSpPr txBox="1"/>
          <p:nvPr/>
        </p:nvSpPr>
        <p:spPr>
          <a:xfrm>
            <a:off x="629725" y="712737"/>
            <a:ext cx="52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 of 1ssp path tracing outputs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F32B5-B4D2-49B9-844C-7C14A0A3FCD7}"/>
              </a:ext>
            </a:extLst>
          </p:cNvPr>
          <p:cNvSpPr txBox="1"/>
          <p:nvPr/>
        </p:nvSpPr>
        <p:spPr>
          <a:xfrm>
            <a:off x="1535500" y="5387167"/>
            <a:ext cx="2070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World positions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809AD-B283-4B3B-BEBB-732B10801D61}"/>
              </a:ext>
            </a:extLst>
          </p:cNvPr>
          <p:cNvSpPr txBox="1"/>
          <p:nvPr/>
        </p:nvSpPr>
        <p:spPr>
          <a:xfrm>
            <a:off x="5026323" y="5387167"/>
            <a:ext cx="934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albedo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8AAEA-6634-41CA-A2F4-733D7006D554}"/>
              </a:ext>
            </a:extLst>
          </p:cNvPr>
          <p:cNvSpPr txBox="1"/>
          <p:nvPr/>
        </p:nvSpPr>
        <p:spPr>
          <a:xfrm>
            <a:off x="4241320" y="1491794"/>
            <a:ext cx="2760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bounce surface </a:t>
            </a:r>
            <a:r>
              <a:rPr lang="en-US" sz="1600" dirty="0" err="1"/>
              <a:t>normals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83480-6A44-45BF-949B-3BFED018FAE1}"/>
              </a:ext>
            </a:extLst>
          </p:cNvPr>
          <p:cNvSpPr txBox="1"/>
          <p:nvPr/>
        </p:nvSpPr>
        <p:spPr>
          <a:xfrm>
            <a:off x="7654506" y="3429000"/>
            <a:ext cx="485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of the outputs data are noise free!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60892-70D4-4F79-A386-177E69DD11FF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3"/>
              </a:rPr>
              <a:t>https://dl.acm.org/doi/abs/10.1145/3269978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4DBDF-3E02-4813-90CD-DC2493E23A19}"/>
              </a:ext>
            </a:extLst>
          </p:cNvPr>
          <p:cNvSpPr txBox="1"/>
          <p:nvPr/>
        </p:nvSpPr>
        <p:spPr>
          <a:xfrm>
            <a:off x="7737894" y="3968151"/>
            <a:ext cx="244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(feature buffer)</a:t>
            </a:r>
          </a:p>
        </p:txBody>
      </p:sp>
    </p:spTree>
    <p:extLst>
      <p:ext uri="{BB962C8B-B14F-4D97-AF65-F5344CB8AC3E}">
        <p14:creationId xmlns:p14="http://schemas.microsoft.com/office/powerpoint/2010/main" val="42123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5"/>
    </mc:Choice>
    <mc:Fallback xmlns="">
      <p:transition spd="slow" advTm="357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0A403-F504-4002-90DE-CDD8FC505170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20C9B-F809-4E36-8669-5553D4B279B9}"/>
              </a:ext>
            </a:extLst>
          </p:cNvPr>
          <p:cNvSpPr txBox="1"/>
          <p:nvPr/>
        </p:nvSpPr>
        <p:spPr>
          <a:xfrm>
            <a:off x="992038" y="1199072"/>
            <a:ext cx="285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Preprocessing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0336A-F670-47FA-9047-EBF3F83D08A5}"/>
              </a:ext>
            </a:extLst>
          </p:cNvPr>
          <p:cNvSpPr txBox="1"/>
          <p:nvPr/>
        </p:nvSpPr>
        <p:spPr>
          <a:xfrm>
            <a:off x="4942937" y="1199072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30AFF-5CAC-4469-B2D3-1BABF7F0AA56}"/>
              </a:ext>
            </a:extLst>
          </p:cNvPr>
          <p:cNvSpPr txBox="1"/>
          <p:nvPr/>
        </p:nvSpPr>
        <p:spPr>
          <a:xfrm>
            <a:off x="8491268" y="1199072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Post-processing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6A5CBB-1624-4574-A5FA-2BBC582FAC44}"/>
              </a:ext>
            </a:extLst>
          </p:cNvPr>
          <p:cNvCxnSpPr/>
          <p:nvPr/>
        </p:nvCxnSpPr>
        <p:spPr>
          <a:xfrm>
            <a:off x="2884098" y="1306902"/>
            <a:ext cx="0" cy="482216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C26AAF-2EF7-4B56-855B-77D2C45E26E0}"/>
              </a:ext>
            </a:extLst>
          </p:cNvPr>
          <p:cNvCxnSpPr/>
          <p:nvPr/>
        </p:nvCxnSpPr>
        <p:spPr>
          <a:xfrm>
            <a:off x="8307239" y="1199072"/>
            <a:ext cx="0" cy="482216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9452DC-D48D-44DE-A916-9055E110D56C}"/>
              </a:ext>
            </a:extLst>
          </p:cNvPr>
          <p:cNvSpPr/>
          <p:nvPr/>
        </p:nvSpPr>
        <p:spPr>
          <a:xfrm>
            <a:off x="888524" y="3929331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B348CF-842A-4692-A02D-3EE22D901E62}"/>
              </a:ext>
            </a:extLst>
          </p:cNvPr>
          <p:cNvSpPr/>
          <p:nvPr/>
        </p:nvSpPr>
        <p:spPr>
          <a:xfrm>
            <a:off x="3508079" y="3942271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C2379A-A0B9-4ACC-A135-F20BD63F6C84}"/>
              </a:ext>
            </a:extLst>
          </p:cNvPr>
          <p:cNvSpPr/>
          <p:nvPr/>
        </p:nvSpPr>
        <p:spPr>
          <a:xfrm>
            <a:off x="5135597" y="3942271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13A5FB-D27D-4CCB-BA28-67A08FF9811F}"/>
              </a:ext>
            </a:extLst>
          </p:cNvPr>
          <p:cNvSpPr/>
          <p:nvPr/>
        </p:nvSpPr>
        <p:spPr>
          <a:xfrm>
            <a:off x="6823498" y="3942271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580D4A-85C1-4E3D-8007-8DE030CE5266}"/>
              </a:ext>
            </a:extLst>
          </p:cNvPr>
          <p:cNvSpPr/>
          <p:nvPr/>
        </p:nvSpPr>
        <p:spPr>
          <a:xfrm>
            <a:off x="8790320" y="3933645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E15D39-5867-4D94-995C-C0C943E19786}"/>
              </a:ext>
            </a:extLst>
          </p:cNvPr>
          <p:cNvSpPr/>
          <p:nvPr/>
        </p:nvSpPr>
        <p:spPr>
          <a:xfrm>
            <a:off x="10449469" y="3942271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780803-5B0D-4273-BBE1-A66B764531CD}"/>
              </a:ext>
            </a:extLst>
          </p:cNvPr>
          <p:cNvCxnSpPr>
            <a:cxnSpLocks/>
          </p:cNvCxnSpPr>
          <p:nvPr/>
        </p:nvCxnSpPr>
        <p:spPr>
          <a:xfrm>
            <a:off x="267418" y="4291641"/>
            <a:ext cx="543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7E9CD9-6B29-47A7-8033-57568061B02A}"/>
              </a:ext>
            </a:extLst>
          </p:cNvPr>
          <p:cNvCxnSpPr>
            <a:cxnSpLocks/>
          </p:cNvCxnSpPr>
          <p:nvPr/>
        </p:nvCxnSpPr>
        <p:spPr>
          <a:xfrm flipV="1">
            <a:off x="2337758" y="4284452"/>
            <a:ext cx="1092680" cy="2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AB6F7A-C1D3-4423-8F19-EE04E5412D9D}"/>
              </a:ext>
            </a:extLst>
          </p:cNvPr>
          <p:cNvCxnSpPr>
            <a:cxnSpLocks/>
          </p:cNvCxnSpPr>
          <p:nvPr/>
        </p:nvCxnSpPr>
        <p:spPr>
          <a:xfrm>
            <a:off x="4855239" y="4295954"/>
            <a:ext cx="2515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4505B9-D635-4328-A097-38FD3DBB8FA0}"/>
              </a:ext>
            </a:extLst>
          </p:cNvPr>
          <p:cNvCxnSpPr>
            <a:cxnSpLocks/>
          </p:cNvCxnSpPr>
          <p:nvPr/>
        </p:nvCxnSpPr>
        <p:spPr>
          <a:xfrm>
            <a:off x="6464062" y="4301704"/>
            <a:ext cx="2515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BD2A83-D0B2-4D28-8335-AB264379A283}"/>
              </a:ext>
            </a:extLst>
          </p:cNvPr>
          <p:cNvCxnSpPr>
            <a:cxnSpLocks/>
          </p:cNvCxnSpPr>
          <p:nvPr/>
        </p:nvCxnSpPr>
        <p:spPr>
          <a:xfrm>
            <a:off x="8151963" y="4284452"/>
            <a:ext cx="560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C1F4FC-1120-4307-B41B-BF23DD0C3202}"/>
              </a:ext>
            </a:extLst>
          </p:cNvPr>
          <p:cNvCxnSpPr>
            <a:cxnSpLocks/>
          </p:cNvCxnSpPr>
          <p:nvPr/>
        </p:nvCxnSpPr>
        <p:spPr>
          <a:xfrm>
            <a:off x="10118785" y="4291641"/>
            <a:ext cx="296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A1B20A-0BBD-4424-91FB-29E5472E10FC}"/>
              </a:ext>
            </a:extLst>
          </p:cNvPr>
          <p:cNvCxnSpPr>
            <a:cxnSpLocks/>
          </p:cNvCxnSpPr>
          <p:nvPr/>
        </p:nvCxnSpPr>
        <p:spPr>
          <a:xfrm>
            <a:off x="11777934" y="4291641"/>
            <a:ext cx="296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175505-3F18-49F9-8EEA-A1AA32C2C83D}"/>
              </a:ext>
            </a:extLst>
          </p:cNvPr>
          <p:cNvCxnSpPr/>
          <p:nvPr/>
        </p:nvCxnSpPr>
        <p:spPr>
          <a:xfrm>
            <a:off x="2553419" y="4301704"/>
            <a:ext cx="0" cy="572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2703B8-ED1A-4191-989E-5837AD752DB5}"/>
              </a:ext>
            </a:extLst>
          </p:cNvPr>
          <p:cNvCxnSpPr/>
          <p:nvPr/>
        </p:nvCxnSpPr>
        <p:spPr>
          <a:xfrm flipH="1">
            <a:off x="672860" y="4873924"/>
            <a:ext cx="1880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EDEBA6-24FB-42CA-AE0C-E0BEFA98B595}"/>
              </a:ext>
            </a:extLst>
          </p:cNvPr>
          <p:cNvCxnSpPr/>
          <p:nvPr/>
        </p:nvCxnSpPr>
        <p:spPr>
          <a:xfrm flipV="1">
            <a:off x="672860" y="4301704"/>
            <a:ext cx="0" cy="572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71DB8B-42A3-4D9E-9815-89043604A9B4}"/>
              </a:ext>
            </a:extLst>
          </p:cNvPr>
          <p:cNvCxnSpPr/>
          <p:nvPr/>
        </p:nvCxnSpPr>
        <p:spPr>
          <a:xfrm>
            <a:off x="1216325" y="3329796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2A9B95B-ED61-42E5-A4B1-2F6040155F3A}"/>
              </a:ext>
            </a:extLst>
          </p:cNvPr>
          <p:cNvCxnSpPr/>
          <p:nvPr/>
        </p:nvCxnSpPr>
        <p:spPr>
          <a:xfrm flipV="1">
            <a:off x="1837426" y="3329796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C3DA981-3B45-4BC4-AA97-173450C142AB}"/>
              </a:ext>
            </a:extLst>
          </p:cNvPr>
          <p:cNvSpPr/>
          <p:nvPr/>
        </p:nvSpPr>
        <p:spPr>
          <a:xfrm>
            <a:off x="3508104" y="2622430"/>
            <a:ext cx="1268055" cy="707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C59237-F498-4773-97EA-32450D719D65}"/>
              </a:ext>
            </a:extLst>
          </p:cNvPr>
          <p:cNvCxnSpPr/>
          <p:nvPr/>
        </p:nvCxnSpPr>
        <p:spPr>
          <a:xfrm>
            <a:off x="4142131" y="2061713"/>
            <a:ext cx="0" cy="500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45ADD2-2646-426C-BF87-1ADDD8E563C2}"/>
              </a:ext>
            </a:extLst>
          </p:cNvPr>
          <p:cNvCxnSpPr/>
          <p:nvPr/>
        </p:nvCxnSpPr>
        <p:spPr>
          <a:xfrm>
            <a:off x="4142131" y="3429000"/>
            <a:ext cx="0" cy="392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DD37F18-6E08-4F56-A9F5-4423A47900DF}"/>
              </a:ext>
            </a:extLst>
          </p:cNvPr>
          <p:cNvCxnSpPr/>
          <p:nvPr/>
        </p:nvCxnSpPr>
        <p:spPr>
          <a:xfrm>
            <a:off x="7461852" y="3364302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D03E28-38B8-45B4-BC48-6C39040DEB56}"/>
              </a:ext>
            </a:extLst>
          </p:cNvPr>
          <p:cNvCxnSpPr/>
          <p:nvPr/>
        </p:nvCxnSpPr>
        <p:spPr>
          <a:xfrm>
            <a:off x="10266871" y="4301704"/>
            <a:ext cx="0" cy="66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3F28437-F4F4-4D68-802A-FB72ABBCCF4B}"/>
              </a:ext>
            </a:extLst>
          </p:cNvPr>
          <p:cNvCxnSpPr/>
          <p:nvPr/>
        </p:nvCxnSpPr>
        <p:spPr>
          <a:xfrm flipH="1">
            <a:off x="8600536" y="4977442"/>
            <a:ext cx="1666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ACAED2A-59EF-41C4-81A4-4BE7DB2B2DF7}"/>
              </a:ext>
            </a:extLst>
          </p:cNvPr>
          <p:cNvCxnSpPr/>
          <p:nvPr/>
        </p:nvCxnSpPr>
        <p:spPr>
          <a:xfrm flipV="1">
            <a:off x="8591909" y="4373592"/>
            <a:ext cx="0" cy="595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7C4C94-8AA4-4DE5-B9E5-463BFD0B3B24}"/>
              </a:ext>
            </a:extLst>
          </p:cNvPr>
          <p:cNvCxnSpPr>
            <a:cxnSpLocks/>
          </p:cNvCxnSpPr>
          <p:nvPr/>
        </p:nvCxnSpPr>
        <p:spPr>
          <a:xfrm>
            <a:off x="11857009" y="4301704"/>
            <a:ext cx="0" cy="67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87A54B-8295-4319-A984-C494F9F51299}"/>
              </a:ext>
            </a:extLst>
          </p:cNvPr>
          <p:cNvCxnSpPr>
            <a:cxnSpLocks/>
          </p:cNvCxnSpPr>
          <p:nvPr/>
        </p:nvCxnSpPr>
        <p:spPr>
          <a:xfrm flipH="1" flipV="1">
            <a:off x="10403456" y="4977442"/>
            <a:ext cx="145355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4CF8F87-C34B-46DD-961D-942869FD2C58}"/>
              </a:ext>
            </a:extLst>
          </p:cNvPr>
          <p:cNvCxnSpPr>
            <a:cxnSpLocks/>
          </p:cNvCxnSpPr>
          <p:nvPr/>
        </p:nvCxnSpPr>
        <p:spPr>
          <a:xfrm flipV="1">
            <a:off x="10391954" y="4352025"/>
            <a:ext cx="0" cy="625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19376C8-FC43-46CB-8572-93D472B41739}"/>
              </a:ext>
            </a:extLst>
          </p:cNvPr>
          <p:cNvSpPr txBox="1"/>
          <p:nvPr/>
        </p:nvSpPr>
        <p:spPr>
          <a:xfrm>
            <a:off x="97263" y="5667555"/>
            <a:ext cx="300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Generate a bit cleaner input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7B329C6-4C27-4F1B-8B52-2817038A15F1}"/>
              </a:ext>
            </a:extLst>
          </p:cNvPr>
          <p:cNvSpPr txBox="1"/>
          <p:nvPr/>
        </p:nvSpPr>
        <p:spPr>
          <a:xfrm>
            <a:off x="3989202" y="5703663"/>
            <a:ext cx="431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Combine with noisy-free feature buffers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7BCB1E-4EA9-4639-8552-A861944E3B84}"/>
              </a:ext>
            </a:extLst>
          </p:cNvPr>
          <p:cNvSpPr txBox="1"/>
          <p:nvPr/>
        </p:nvSpPr>
        <p:spPr>
          <a:xfrm>
            <a:off x="8712679" y="5670431"/>
            <a:ext cx="386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Guarantee temporal stability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853FD1D-3882-4DBC-AC6D-49C89B0E4903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2"/>
              </a:rPr>
              <a:t>https://dl.acm.org/doi/abs/10.1145/3269978</a:t>
            </a:r>
            <a:endParaRPr lang="en-US" sz="12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F556DF3-719F-44E5-8E10-EE7CF55DC454}"/>
              </a:ext>
            </a:extLst>
          </p:cNvPr>
          <p:cNvCxnSpPr/>
          <p:nvPr/>
        </p:nvCxnSpPr>
        <p:spPr>
          <a:xfrm>
            <a:off x="9425799" y="3364302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6C4FF6-0554-47A6-A7BB-979DE2BFB01E}"/>
              </a:ext>
            </a:extLst>
          </p:cNvPr>
          <p:cNvCxnSpPr/>
          <p:nvPr/>
        </p:nvCxnSpPr>
        <p:spPr>
          <a:xfrm>
            <a:off x="10829029" y="3437625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E6A6766-B803-4AA4-B4D3-66BDDB88BC57}"/>
              </a:ext>
            </a:extLst>
          </p:cNvPr>
          <p:cNvCxnSpPr/>
          <p:nvPr/>
        </p:nvCxnSpPr>
        <p:spPr>
          <a:xfrm>
            <a:off x="11386871" y="3437625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0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7"/>
    </mc:Choice>
    <mc:Fallback xmlns="">
      <p:transition spd="slow" advTm="450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2B299-F334-4CB1-9CD7-59386B642D2D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Preprocessing</a:t>
            </a:r>
          </a:p>
        </p:txBody>
      </p:sp>
      <p:pic>
        <p:nvPicPr>
          <p:cNvPr id="4" name="녹화_2021_11_16_14_04_29_833">
            <a:hlinkClick r:id="" action="ppaction://media"/>
            <a:extLst>
              <a:ext uri="{FF2B5EF4-FFF2-40B4-BE49-F238E27FC236}">
                <a16:creationId xmlns:a16="http://schemas.microsoft.com/office/drawing/2014/main" id="{45637ADC-B4FB-4BE0-BEC0-EEFF3E42EA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990" y="1800763"/>
            <a:ext cx="6015014" cy="3256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A7C6E2-9C35-4EE6-9011-3AEF188E8BA4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6"/>
              </a:rPr>
              <a:t>https://dl.acm.org/doi/abs/10.1145/3269978</a:t>
            </a:r>
            <a:endParaRPr lang="en-US" sz="1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775C8B-88B9-4D64-89D5-B2FDA9473213}"/>
              </a:ext>
            </a:extLst>
          </p:cNvPr>
          <p:cNvSpPr/>
          <p:nvPr/>
        </p:nvSpPr>
        <p:spPr>
          <a:xfrm>
            <a:off x="1854682" y="3075317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36E49B-1A7B-48A3-8F41-D5D921440FB0}"/>
              </a:ext>
            </a:extLst>
          </p:cNvPr>
          <p:cNvCxnSpPr>
            <a:cxnSpLocks/>
          </p:cNvCxnSpPr>
          <p:nvPr/>
        </p:nvCxnSpPr>
        <p:spPr>
          <a:xfrm>
            <a:off x="1233576" y="3437627"/>
            <a:ext cx="543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B1852B-63A4-44E8-8DBA-B961BDF1CD9D}"/>
              </a:ext>
            </a:extLst>
          </p:cNvPr>
          <p:cNvCxnSpPr/>
          <p:nvPr/>
        </p:nvCxnSpPr>
        <p:spPr>
          <a:xfrm>
            <a:off x="3519577" y="3447690"/>
            <a:ext cx="0" cy="572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A79365-B334-4843-B199-F20C72D29568}"/>
              </a:ext>
            </a:extLst>
          </p:cNvPr>
          <p:cNvCxnSpPr/>
          <p:nvPr/>
        </p:nvCxnSpPr>
        <p:spPr>
          <a:xfrm flipH="1">
            <a:off x="1639018" y="4019910"/>
            <a:ext cx="1880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2ED6E-53A4-44EC-8C17-1DEDAB879D00}"/>
              </a:ext>
            </a:extLst>
          </p:cNvPr>
          <p:cNvCxnSpPr/>
          <p:nvPr/>
        </p:nvCxnSpPr>
        <p:spPr>
          <a:xfrm flipV="1">
            <a:off x="1639018" y="3447690"/>
            <a:ext cx="0" cy="572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5308F0-06DB-4BD2-93D7-3DC32C57336E}"/>
              </a:ext>
            </a:extLst>
          </p:cNvPr>
          <p:cNvCxnSpPr/>
          <p:nvPr/>
        </p:nvCxnSpPr>
        <p:spPr>
          <a:xfrm>
            <a:off x="2035834" y="2523228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1DF215-FBD4-457C-B17B-B060F4D164F0}"/>
              </a:ext>
            </a:extLst>
          </p:cNvPr>
          <p:cNvCxnSpPr/>
          <p:nvPr/>
        </p:nvCxnSpPr>
        <p:spPr>
          <a:xfrm flipV="1">
            <a:off x="2803584" y="2475782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1BB91A-4F51-432F-B3C2-1653C0383562}"/>
              </a:ext>
            </a:extLst>
          </p:cNvPr>
          <p:cNvCxnSpPr>
            <a:cxnSpLocks/>
          </p:cNvCxnSpPr>
          <p:nvPr/>
        </p:nvCxnSpPr>
        <p:spPr>
          <a:xfrm flipV="1">
            <a:off x="3303916" y="3430438"/>
            <a:ext cx="1092680" cy="2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3A3E2A-A84C-4B27-9834-791AE21D0BFF}"/>
              </a:ext>
            </a:extLst>
          </p:cNvPr>
          <p:cNvSpPr txBox="1"/>
          <p:nvPr/>
        </p:nvSpPr>
        <p:spPr>
          <a:xfrm>
            <a:off x="244771" y="3014934"/>
            <a:ext cx="999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Noisy data without albedo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BFB779-8811-4CFF-B239-B9D7AEBAFD4D}"/>
              </a:ext>
            </a:extLst>
          </p:cNvPr>
          <p:cNvSpPr txBox="1"/>
          <p:nvPr/>
        </p:nvSpPr>
        <p:spPr>
          <a:xfrm>
            <a:off x="1554194" y="1514083"/>
            <a:ext cx="1065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Normals</a:t>
            </a:r>
            <a:r>
              <a:rPr lang="en-US" sz="1400" dirty="0"/>
              <a:t>, positions &amp; camera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F68CD-EE07-40E9-A8CE-5EDAD31A5279}"/>
              </a:ext>
            </a:extLst>
          </p:cNvPr>
          <p:cNvSpPr txBox="1"/>
          <p:nvPr/>
        </p:nvSpPr>
        <p:spPr>
          <a:xfrm>
            <a:off x="1831319" y="3087470"/>
            <a:ext cx="157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Temporal accumulation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8D7949-0644-4014-99CA-532398B42FD7}"/>
              </a:ext>
            </a:extLst>
          </p:cNvPr>
          <p:cNvSpPr txBox="1"/>
          <p:nvPr/>
        </p:nvSpPr>
        <p:spPr>
          <a:xfrm>
            <a:off x="2518914" y="1518522"/>
            <a:ext cx="814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Motion vectors &amp; discards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561BC-357A-435C-B62C-F46A2711C65D}"/>
              </a:ext>
            </a:extLst>
          </p:cNvPr>
          <p:cNvSpPr txBox="1"/>
          <p:nvPr/>
        </p:nvSpPr>
        <p:spPr>
          <a:xfrm>
            <a:off x="3292775" y="2843842"/>
            <a:ext cx="139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Accumulated noisy data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8B9972-BC4F-42FF-B538-EB9EF6173B72}"/>
              </a:ext>
            </a:extLst>
          </p:cNvPr>
          <p:cNvGrpSpPr/>
          <p:nvPr/>
        </p:nvGrpSpPr>
        <p:grpSpPr>
          <a:xfrm>
            <a:off x="1505308" y="734613"/>
            <a:ext cx="3247847" cy="1292593"/>
            <a:chOff x="1505308" y="734613"/>
            <a:chExt cx="3247847" cy="129259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DEB7DC-D946-45EC-847B-A6F99E106B09}"/>
                </a:ext>
              </a:extLst>
            </p:cNvPr>
            <p:cNvSpPr/>
            <p:nvPr/>
          </p:nvSpPr>
          <p:spPr>
            <a:xfrm>
              <a:off x="1505308" y="1440611"/>
              <a:ext cx="918715" cy="5865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1472874-D321-486E-9C9E-EF8A02533D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1623" y="1022958"/>
              <a:ext cx="295455" cy="379562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6DE4E7-94AD-4547-870E-AEF15F2E4643}"/>
                </a:ext>
              </a:extLst>
            </p:cNvPr>
            <p:cNvSpPr txBox="1"/>
            <p:nvPr/>
          </p:nvSpPr>
          <p:spPr>
            <a:xfrm>
              <a:off x="2260121" y="734613"/>
              <a:ext cx="2493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Whether previous data can be accumulated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9100042-4C92-4AD5-8744-0A423E16BA0E}"/>
              </a:ext>
            </a:extLst>
          </p:cNvPr>
          <p:cNvSpPr txBox="1"/>
          <p:nvPr/>
        </p:nvSpPr>
        <p:spPr>
          <a:xfrm>
            <a:off x="586596" y="4381988"/>
            <a:ext cx="425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Temporal accumulation: kind of moving average, mix 80% historical data and 20% current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5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98"/>
    </mc:Choice>
    <mc:Fallback xmlns="">
      <p:transition spd="slow" advTm="5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769" objId="4"/>
        <p14:stopEvt time="56327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2A397-52CC-4922-83E8-CA0C36095698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Regression – main idea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96DD54-5AA9-4A6F-8735-2960B6EF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938" y="3154720"/>
            <a:ext cx="707367" cy="7073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2D0DE5-A6B4-4A80-B8DA-3C077B3C3172}"/>
              </a:ext>
            </a:extLst>
          </p:cNvPr>
          <p:cNvSpPr txBox="1"/>
          <p:nvPr/>
        </p:nvSpPr>
        <p:spPr>
          <a:xfrm>
            <a:off x="3078642" y="3996484"/>
            <a:ext cx="193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Separate image into blocks (32x32)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ACD543-301C-4CE6-9087-134898DD36D1}"/>
                  </a:ext>
                </a:extLst>
              </p:cNvPr>
              <p:cNvSpPr txBox="1"/>
              <p:nvPr/>
            </p:nvSpPr>
            <p:spPr>
              <a:xfrm>
                <a:off x="184153" y="2026392"/>
                <a:ext cx="7010276" cy="93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𝑎𝑟𝑔</m:t>
                          </m:r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nary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ACD543-301C-4CE6-9087-134898DD3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3" y="2026392"/>
                <a:ext cx="7010276" cy="936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A87E373-8447-43C9-8BEE-96719AA76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65" t="69405" r="37806" b="7642"/>
          <a:stretch/>
        </p:blipFill>
        <p:spPr>
          <a:xfrm>
            <a:off x="4649637" y="3154720"/>
            <a:ext cx="3295291" cy="104943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DFE81E0-B4FF-4C8A-8CED-81FFB3E9F307}"/>
              </a:ext>
            </a:extLst>
          </p:cNvPr>
          <p:cNvSpPr/>
          <p:nvPr/>
        </p:nvSpPr>
        <p:spPr>
          <a:xfrm>
            <a:off x="3726610" y="3414836"/>
            <a:ext cx="129397" cy="113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547095-DE60-41D8-9C43-7159A7DAC343}"/>
              </a:ext>
            </a:extLst>
          </p:cNvPr>
          <p:cNvSpPr txBox="1"/>
          <p:nvPr/>
        </p:nvSpPr>
        <p:spPr>
          <a:xfrm>
            <a:off x="4080293" y="3286701"/>
            <a:ext cx="70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i,j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9C3A18-35FA-4B44-BA67-F8314A7F68E6}"/>
                  </a:ext>
                </a:extLst>
              </p:cNvPr>
              <p:cNvSpPr txBox="1"/>
              <p:nvPr/>
            </p:nvSpPr>
            <p:spPr>
              <a:xfrm>
                <a:off x="80009" y="4703851"/>
                <a:ext cx="4873925" cy="871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9C3A18-35FA-4B44-BA67-F8314A7F6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703851"/>
                <a:ext cx="4873925" cy="8712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AF5EB45-199B-419B-8666-E797127C5AF6}"/>
              </a:ext>
            </a:extLst>
          </p:cNvPr>
          <p:cNvSpPr txBox="1"/>
          <p:nvPr/>
        </p:nvSpPr>
        <p:spPr>
          <a:xfrm>
            <a:off x="431322" y="966152"/>
            <a:ext cx="8617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linear regression to map noise free feature buffer to original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weights to recover noise free scene by noise-free feature buffer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9925BD-DEFF-4CC5-8A13-34A89ECB7AE0}"/>
                  </a:ext>
                </a:extLst>
              </p:cNvPr>
              <p:cNvSpPr txBox="1"/>
              <p:nvPr/>
            </p:nvSpPr>
            <p:spPr>
              <a:xfrm>
                <a:off x="6745856" y="2309963"/>
                <a:ext cx="3571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𝑐h𝑎𝑛𝑛𝑒𝑙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𝑙𝑢𝑚𝑖𝑛𝑎𝑛𝑐𝑒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9925BD-DEFF-4CC5-8A13-34A89ECB7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56" y="2309963"/>
                <a:ext cx="3571336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DF52BAEA-4C8D-4117-97D3-1A07CFA1DA34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7"/>
              </a:rPr>
              <a:t>https://dl.acm.org/doi/abs/10.1145/3269978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99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73"/>
    </mc:Choice>
    <mc:Fallback xmlns="">
      <p:transition spd="slow" advTm="788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2A397-52CC-4922-83E8-CA0C36095698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regression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FE7BB5-CD61-4DDB-8B88-745ED9896E32}"/>
              </a:ext>
            </a:extLst>
          </p:cNvPr>
          <p:cNvSpPr/>
          <p:nvPr/>
        </p:nvSpPr>
        <p:spPr>
          <a:xfrm>
            <a:off x="2593882" y="4166560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9C910B-6DFC-4BC6-B483-B7F2F339F274}"/>
              </a:ext>
            </a:extLst>
          </p:cNvPr>
          <p:cNvSpPr/>
          <p:nvPr/>
        </p:nvSpPr>
        <p:spPr>
          <a:xfrm>
            <a:off x="4221400" y="4166560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DE349-2E4D-4B0A-A41F-D6BFD3E36AA0}"/>
              </a:ext>
            </a:extLst>
          </p:cNvPr>
          <p:cNvSpPr/>
          <p:nvPr/>
        </p:nvSpPr>
        <p:spPr>
          <a:xfrm>
            <a:off x="5922961" y="4173693"/>
            <a:ext cx="1328465" cy="7073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186F4E-BD74-4BA7-9BC8-974B8C3B6D31}"/>
              </a:ext>
            </a:extLst>
          </p:cNvPr>
          <p:cNvCxnSpPr>
            <a:cxnSpLocks/>
          </p:cNvCxnSpPr>
          <p:nvPr/>
        </p:nvCxnSpPr>
        <p:spPr>
          <a:xfrm>
            <a:off x="3941042" y="4520243"/>
            <a:ext cx="2515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8278DE-D6A0-4726-BAA8-E81F960695E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549865" y="4525993"/>
            <a:ext cx="373096" cy="1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A4BD2-7A28-4B2C-B1D6-590FC9DB630F}"/>
              </a:ext>
            </a:extLst>
          </p:cNvPr>
          <p:cNvSpPr/>
          <p:nvPr/>
        </p:nvSpPr>
        <p:spPr>
          <a:xfrm>
            <a:off x="2593907" y="2846719"/>
            <a:ext cx="1268055" cy="707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7934E6-9646-4272-9888-FAE6E9522757}"/>
              </a:ext>
            </a:extLst>
          </p:cNvPr>
          <p:cNvCxnSpPr>
            <a:cxnSpLocks/>
          </p:cNvCxnSpPr>
          <p:nvPr/>
        </p:nvCxnSpPr>
        <p:spPr>
          <a:xfrm>
            <a:off x="3227934" y="2385794"/>
            <a:ext cx="0" cy="400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3E316D-C579-4A62-985F-18D6B9C83317}"/>
              </a:ext>
            </a:extLst>
          </p:cNvPr>
          <p:cNvCxnSpPr/>
          <p:nvPr/>
        </p:nvCxnSpPr>
        <p:spPr>
          <a:xfrm>
            <a:off x="3227934" y="3653289"/>
            <a:ext cx="0" cy="392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CAEA2F-9402-4905-8268-328F38B102C0}"/>
              </a:ext>
            </a:extLst>
          </p:cNvPr>
          <p:cNvCxnSpPr/>
          <p:nvPr/>
        </p:nvCxnSpPr>
        <p:spPr>
          <a:xfrm>
            <a:off x="6547655" y="3588591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146A43-2629-41A2-8EB5-7EE164146CB7}"/>
              </a:ext>
            </a:extLst>
          </p:cNvPr>
          <p:cNvCxnSpPr>
            <a:cxnSpLocks/>
          </p:cNvCxnSpPr>
          <p:nvPr/>
        </p:nvCxnSpPr>
        <p:spPr>
          <a:xfrm flipV="1">
            <a:off x="1423561" y="4508741"/>
            <a:ext cx="1092680" cy="2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403FC5-B0D9-48A6-A334-996B9A778899}"/>
              </a:ext>
            </a:extLst>
          </p:cNvPr>
          <p:cNvCxnSpPr>
            <a:cxnSpLocks/>
          </p:cNvCxnSpPr>
          <p:nvPr/>
        </p:nvCxnSpPr>
        <p:spPr>
          <a:xfrm>
            <a:off x="7315405" y="4508741"/>
            <a:ext cx="2350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F58308-8FCC-422D-A0A6-9476B03FE428}"/>
              </a:ext>
            </a:extLst>
          </p:cNvPr>
          <p:cNvSpPr txBox="1"/>
          <p:nvPr/>
        </p:nvSpPr>
        <p:spPr>
          <a:xfrm>
            <a:off x="2672989" y="2938792"/>
            <a:ext cx="1268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Stochastic regularization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77495-61E1-43ED-9C3A-4A5C4C0B8539}"/>
              </a:ext>
            </a:extLst>
          </p:cNvPr>
          <p:cNvSpPr txBox="1"/>
          <p:nvPr/>
        </p:nvSpPr>
        <p:spPr>
          <a:xfrm>
            <a:off x="2728314" y="1739463"/>
            <a:ext cx="132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Normals</a:t>
            </a:r>
            <a:r>
              <a:rPr lang="en-US" dirty="0"/>
              <a:t>, positions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0A6A20-BB45-4826-87CE-2681BB7F1045}"/>
              </a:ext>
            </a:extLst>
          </p:cNvPr>
          <p:cNvSpPr txBox="1"/>
          <p:nvPr/>
        </p:nvSpPr>
        <p:spPr>
          <a:xfrm>
            <a:off x="3287949" y="3674704"/>
            <a:ext cx="2516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Noisy normal &amp; noisy positions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46DB6-BABB-4151-B66F-B0D13ADDA503}"/>
              </a:ext>
            </a:extLst>
          </p:cNvPr>
          <p:cNvSpPr txBox="1"/>
          <p:nvPr/>
        </p:nvSpPr>
        <p:spPr>
          <a:xfrm>
            <a:off x="97263" y="2911590"/>
            <a:ext cx="263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Avoid rank deficiencies solving the linear regression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446F18-F9AD-4130-BFF1-AABD4BC59E25}"/>
              </a:ext>
            </a:extLst>
          </p:cNvPr>
          <p:cNvSpPr txBox="1"/>
          <p:nvPr/>
        </p:nvSpPr>
        <p:spPr>
          <a:xfrm>
            <a:off x="3016221" y="4285835"/>
            <a:ext cx="1133648" cy="36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ACE792-2A0C-4704-9925-C2E3BFD722DF}"/>
              </a:ext>
            </a:extLst>
          </p:cNvPr>
          <p:cNvSpPr txBox="1"/>
          <p:nvPr/>
        </p:nvSpPr>
        <p:spPr>
          <a:xfrm>
            <a:off x="4289684" y="4173693"/>
            <a:ext cx="139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 substitution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6C445F-4FD2-4932-9982-92DEA1CD1598}"/>
              </a:ext>
            </a:extLst>
          </p:cNvPr>
          <p:cNvSpPr txBox="1"/>
          <p:nvPr/>
        </p:nvSpPr>
        <p:spPr>
          <a:xfrm>
            <a:off x="5321626" y="5039149"/>
            <a:ext cx="1155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weights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FFBA10-1DFB-46FF-AC52-FE37BC90266C}"/>
              </a:ext>
            </a:extLst>
          </p:cNvPr>
          <p:cNvSpPr txBox="1"/>
          <p:nvPr/>
        </p:nvSpPr>
        <p:spPr>
          <a:xfrm>
            <a:off x="6030796" y="4203518"/>
            <a:ext cx="108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Weighted sum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DEA96-FF71-44E2-AF52-3D6C94C57977}"/>
              </a:ext>
            </a:extLst>
          </p:cNvPr>
          <p:cNvSpPr txBox="1"/>
          <p:nvPr/>
        </p:nvSpPr>
        <p:spPr>
          <a:xfrm>
            <a:off x="1461133" y="3872496"/>
            <a:ext cx="139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Accumulated noisy data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008BFA-00EA-489B-AE25-B6A91C4768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33" t="68226" r="56201" b="18962"/>
          <a:stretch/>
        </p:blipFill>
        <p:spPr>
          <a:xfrm>
            <a:off x="450386" y="3927482"/>
            <a:ext cx="801360" cy="9076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D56BD0-D9E3-441E-912F-CEDFA07166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46" t="50249" r="19198" b="32826"/>
          <a:stretch/>
        </p:blipFill>
        <p:spPr>
          <a:xfrm>
            <a:off x="6172406" y="2656683"/>
            <a:ext cx="750498" cy="773818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43827FA-B3BC-42B3-84BE-9F8A6EB10436}"/>
              </a:ext>
            </a:extLst>
          </p:cNvPr>
          <p:cNvSpPr/>
          <p:nvPr/>
        </p:nvSpPr>
        <p:spPr>
          <a:xfrm>
            <a:off x="6738685" y="3229408"/>
            <a:ext cx="146828" cy="201093"/>
          </a:xfrm>
          <a:prstGeom prst="roundRect">
            <a:avLst/>
          </a:prstGeom>
          <a:solidFill>
            <a:srgbClr val="EE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F1DFC9-BBEC-4D59-86C7-A56404694D39}"/>
              </a:ext>
            </a:extLst>
          </p:cNvPr>
          <p:cNvSpPr txBox="1"/>
          <p:nvPr/>
        </p:nvSpPr>
        <p:spPr>
          <a:xfrm>
            <a:off x="5753667" y="2260934"/>
            <a:ext cx="2053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Noise-free feature buffers</a:t>
            </a:r>
          </a:p>
        </p:txBody>
      </p:sp>
      <p:pic>
        <p:nvPicPr>
          <p:cNvPr id="35" name="녹화_2021_11_16_17_58_37_376">
            <a:hlinkClick r:id="" action="ppaction://media"/>
            <a:extLst>
              <a:ext uri="{FF2B5EF4-FFF2-40B4-BE49-F238E27FC236}">
                <a16:creationId xmlns:a16="http://schemas.microsoft.com/office/drawing/2014/main" id="{98EA1669-AE18-44C5-A3E7-3C75FFCC35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1477" y="3167335"/>
            <a:ext cx="4527376" cy="25631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B9715A3-D943-4C21-BCB7-F6486ABE60C5}"/>
              </a:ext>
            </a:extLst>
          </p:cNvPr>
          <p:cNvSpPr/>
          <p:nvPr/>
        </p:nvSpPr>
        <p:spPr>
          <a:xfrm>
            <a:off x="156813" y="6474001"/>
            <a:ext cx="324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8"/>
              </a:rPr>
              <a:t>https://dl.acm.org/doi/abs/10.1145/3269978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320050-9DE9-434E-B25D-AF08231C08A2}"/>
              </a:ext>
            </a:extLst>
          </p:cNvPr>
          <p:cNvSpPr txBox="1"/>
          <p:nvPr/>
        </p:nvSpPr>
        <p:spPr>
          <a:xfrm>
            <a:off x="3861962" y="4881059"/>
            <a:ext cx="4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endParaRPr lang="zh-CN" alt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37222A8-93A7-49B7-A697-E0C92DFEC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46" t="50249" r="19198" b="32826"/>
          <a:stretch/>
        </p:blipFill>
        <p:spPr>
          <a:xfrm>
            <a:off x="1852377" y="1718428"/>
            <a:ext cx="750498" cy="7738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82E18F0-7EEA-486A-AD85-FA4C57BDAFD9}"/>
              </a:ext>
            </a:extLst>
          </p:cNvPr>
          <p:cNvSpPr/>
          <p:nvPr/>
        </p:nvSpPr>
        <p:spPr>
          <a:xfrm>
            <a:off x="2402774" y="2287173"/>
            <a:ext cx="146828" cy="201093"/>
          </a:xfrm>
          <a:prstGeom prst="roundRect">
            <a:avLst/>
          </a:prstGeom>
          <a:solidFill>
            <a:srgbClr val="EE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DCA8A1-02B6-430E-9452-5137B253142C}"/>
              </a:ext>
            </a:extLst>
          </p:cNvPr>
          <p:cNvSpPr/>
          <p:nvPr/>
        </p:nvSpPr>
        <p:spPr>
          <a:xfrm>
            <a:off x="1694329" y="1272988"/>
            <a:ext cx="4141628" cy="44837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DF71B2-0AB0-4578-A198-D1201E567739}"/>
              </a:ext>
            </a:extLst>
          </p:cNvPr>
          <p:cNvSpPr txBox="1"/>
          <p:nvPr/>
        </p:nvSpPr>
        <p:spPr>
          <a:xfrm>
            <a:off x="3016220" y="833718"/>
            <a:ext cx="230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Linear regression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7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8"/>
    </mc:Choice>
    <mc:Fallback xmlns="">
      <p:transition spd="slow" advTm="6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640" objId="35"/>
        <p14:stopEvt time="49855" objId="3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81F0A-8364-4070-A95A-1EEFAF2A5E75}"/>
              </a:ext>
            </a:extLst>
          </p:cNvPr>
          <p:cNvSpPr txBox="1"/>
          <p:nvPr/>
        </p:nvSpPr>
        <p:spPr>
          <a:xfrm>
            <a:off x="97263" y="28615"/>
            <a:ext cx="105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Postprocessing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3F3018-8B28-46F6-B60A-C3D6999F4ADC}"/>
              </a:ext>
            </a:extLst>
          </p:cNvPr>
          <p:cNvSpPr/>
          <p:nvPr/>
        </p:nvSpPr>
        <p:spPr>
          <a:xfrm>
            <a:off x="1837429" y="3429000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9C5927-8A13-4765-A132-2EC5A6D79FD0}"/>
              </a:ext>
            </a:extLst>
          </p:cNvPr>
          <p:cNvSpPr/>
          <p:nvPr/>
        </p:nvSpPr>
        <p:spPr>
          <a:xfrm>
            <a:off x="3496578" y="3437626"/>
            <a:ext cx="1328465" cy="707366"/>
          </a:xfrm>
          <a:prstGeom prst="roundRect">
            <a:avLst/>
          </a:prstGeom>
          <a:solidFill>
            <a:srgbClr val="B0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C4658D-EFCC-4379-BD4C-AC338B5FAB5A}"/>
              </a:ext>
            </a:extLst>
          </p:cNvPr>
          <p:cNvCxnSpPr>
            <a:cxnSpLocks/>
          </p:cNvCxnSpPr>
          <p:nvPr/>
        </p:nvCxnSpPr>
        <p:spPr>
          <a:xfrm>
            <a:off x="3165894" y="3786996"/>
            <a:ext cx="296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F6316E-88C5-402D-A2F9-F9D07662D21E}"/>
              </a:ext>
            </a:extLst>
          </p:cNvPr>
          <p:cNvCxnSpPr>
            <a:cxnSpLocks/>
          </p:cNvCxnSpPr>
          <p:nvPr/>
        </p:nvCxnSpPr>
        <p:spPr>
          <a:xfrm>
            <a:off x="4825043" y="3786996"/>
            <a:ext cx="296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28CC27-659B-4C43-AC73-0506F48B51BF}"/>
              </a:ext>
            </a:extLst>
          </p:cNvPr>
          <p:cNvCxnSpPr/>
          <p:nvPr/>
        </p:nvCxnSpPr>
        <p:spPr>
          <a:xfrm>
            <a:off x="3313980" y="3797059"/>
            <a:ext cx="0" cy="66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786CF0-1A59-49DA-8776-3FCA5C226E17}"/>
              </a:ext>
            </a:extLst>
          </p:cNvPr>
          <p:cNvCxnSpPr/>
          <p:nvPr/>
        </p:nvCxnSpPr>
        <p:spPr>
          <a:xfrm flipH="1">
            <a:off x="1647645" y="4472797"/>
            <a:ext cx="1666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EDAE42-43F3-42B7-8DCD-9FAED46FC647}"/>
              </a:ext>
            </a:extLst>
          </p:cNvPr>
          <p:cNvCxnSpPr/>
          <p:nvPr/>
        </p:nvCxnSpPr>
        <p:spPr>
          <a:xfrm flipV="1">
            <a:off x="1639018" y="3868947"/>
            <a:ext cx="0" cy="595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70130C-40EE-4EEE-9BD3-2D71B81F4916}"/>
              </a:ext>
            </a:extLst>
          </p:cNvPr>
          <p:cNvCxnSpPr>
            <a:cxnSpLocks/>
          </p:cNvCxnSpPr>
          <p:nvPr/>
        </p:nvCxnSpPr>
        <p:spPr>
          <a:xfrm>
            <a:off x="4904118" y="3797059"/>
            <a:ext cx="0" cy="67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E56C89-746B-4034-BB1E-2AE075D80B8E}"/>
              </a:ext>
            </a:extLst>
          </p:cNvPr>
          <p:cNvCxnSpPr>
            <a:cxnSpLocks/>
          </p:cNvCxnSpPr>
          <p:nvPr/>
        </p:nvCxnSpPr>
        <p:spPr>
          <a:xfrm flipH="1" flipV="1">
            <a:off x="3450565" y="4472797"/>
            <a:ext cx="145355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7A21D3-A577-4349-806B-3572EC83D66D}"/>
              </a:ext>
            </a:extLst>
          </p:cNvPr>
          <p:cNvCxnSpPr>
            <a:cxnSpLocks/>
          </p:cNvCxnSpPr>
          <p:nvPr/>
        </p:nvCxnSpPr>
        <p:spPr>
          <a:xfrm flipV="1">
            <a:off x="3439063" y="3847380"/>
            <a:ext cx="0" cy="625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AAF01E-DDEA-460C-99AF-6ED69E8C4A40}"/>
              </a:ext>
            </a:extLst>
          </p:cNvPr>
          <p:cNvCxnSpPr/>
          <p:nvPr/>
        </p:nvCxnSpPr>
        <p:spPr>
          <a:xfrm>
            <a:off x="2464282" y="2932980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51BBDB-0A25-430F-93FB-3FBF084DF981}"/>
              </a:ext>
            </a:extLst>
          </p:cNvPr>
          <p:cNvCxnSpPr/>
          <p:nvPr/>
        </p:nvCxnSpPr>
        <p:spPr>
          <a:xfrm>
            <a:off x="3876138" y="2932980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E5D8B8-3FB0-4292-A745-B3F24961FB6E}"/>
              </a:ext>
            </a:extLst>
          </p:cNvPr>
          <p:cNvCxnSpPr/>
          <p:nvPr/>
        </p:nvCxnSpPr>
        <p:spPr>
          <a:xfrm>
            <a:off x="4577020" y="2932979"/>
            <a:ext cx="0" cy="491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EFF836-5767-4C0A-A4C7-3C7AFF551F5E}"/>
              </a:ext>
            </a:extLst>
          </p:cNvPr>
          <p:cNvCxnSpPr>
            <a:cxnSpLocks/>
          </p:cNvCxnSpPr>
          <p:nvPr/>
        </p:nvCxnSpPr>
        <p:spPr>
          <a:xfrm>
            <a:off x="1328467" y="3771181"/>
            <a:ext cx="5089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A5F558-548E-4790-B611-E1707C2005BF}"/>
              </a:ext>
            </a:extLst>
          </p:cNvPr>
          <p:cNvSpPr txBox="1"/>
          <p:nvPr/>
        </p:nvSpPr>
        <p:spPr>
          <a:xfrm>
            <a:off x="452381" y="3424685"/>
            <a:ext cx="115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Fitted image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D45CB7-F2F3-4D4A-9F70-D690E2354287}"/>
              </a:ext>
            </a:extLst>
          </p:cNvPr>
          <p:cNvSpPr txBox="1"/>
          <p:nvPr/>
        </p:nvSpPr>
        <p:spPr>
          <a:xfrm>
            <a:off x="1974035" y="2301270"/>
            <a:ext cx="147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Motion vectors &amp; discards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077B21-41F9-43F5-A808-3B738CFCFCA1}"/>
              </a:ext>
            </a:extLst>
          </p:cNvPr>
          <p:cNvSpPr txBox="1"/>
          <p:nvPr/>
        </p:nvSpPr>
        <p:spPr>
          <a:xfrm>
            <a:off x="3585023" y="2317861"/>
            <a:ext cx="79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Motion vectors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5AC0D4-7880-48C1-AC9A-97D135A96032}"/>
              </a:ext>
            </a:extLst>
          </p:cNvPr>
          <p:cNvSpPr txBox="1"/>
          <p:nvPr/>
        </p:nvSpPr>
        <p:spPr>
          <a:xfrm>
            <a:off x="4254979" y="2558413"/>
            <a:ext cx="79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albedo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11A5F-49D2-4D59-8116-9D5A20E1AD75}"/>
              </a:ext>
            </a:extLst>
          </p:cNvPr>
          <p:cNvSpPr txBox="1"/>
          <p:nvPr/>
        </p:nvSpPr>
        <p:spPr>
          <a:xfrm>
            <a:off x="1948126" y="3505315"/>
            <a:ext cx="133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Temporal accumulation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F96479-F130-4967-9B8C-DC536C2229C6}"/>
              </a:ext>
            </a:extLst>
          </p:cNvPr>
          <p:cNvSpPr txBox="1"/>
          <p:nvPr/>
        </p:nvSpPr>
        <p:spPr>
          <a:xfrm>
            <a:off x="3555552" y="3516584"/>
            <a:ext cx="133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Temporal Anti-Aliasing[2]</a:t>
            </a:r>
          </a:p>
        </p:txBody>
      </p:sp>
      <p:pic>
        <p:nvPicPr>
          <p:cNvPr id="26" name="녹화_2021_11_16_18_04_27_793">
            <a:hlinkClick r:id="" action="ppaction://media"/>
            <a:extLst>
              <a:ext uri="{FF2B5EF4-FFF2-40B4-BE49-F238E27FC236}">
                <a16:creationId xmlns:a16="http://schemas.microsoft.com/office/drawing/2014/main" id="{9D114F71-B19F-4BCE-ADF0-843C89C095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7994" y="1761154"/>
            <a:ext cx="6579980" cy="37252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0A3F402-72BA-4EBA-B75E-866144245BCE}"/>
              </a:ext>
            </a:extLst>
          </p:cNvPr>
          <p:cNvSpPr/>
          <p:nvPr/>
        </p:nvSpPr>
        <p:spPr>
          <a:xfrm>
            <a:off x="197150" y="6367720"/>
            <a:ext cx="11103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>
                <a:hlinkClick r:id="rId6"/>
              </a:rPr>
              <a:t>https://dl.acm.org/doi/abs/10.1145/3269978</a:t>
            </a:r>
            <a:endParaRPr lang="en-US" sz="1200" dirty="0"/>
          </a:p>
          <a:p>
            <a:r>
              <a:rPr lang="en-US" sz="1200" dirty="0"/>
              <a:t>[2] Brian Karis. 2014. High-quality temporal </a:t>
            </a:r>
            <a:r>
              <a:rPr lang="en-US" sz="1200" dirty="0" err="1"/>
              <a:t>supersampling</a:t>
            </a:r>
            <a:r>
              <a:rPr lang="en-US" sz="1200" dirty="0"/>
              <a:t>. In </a:t>
            </a:r>
            <a:r>
              <a:rPr lang="en-US" sz="1200" i="1" dirty="0"/>
              <a:t>Proceedings of the ACMSIGGRAPH Advances in Real-Time Rendering in Games 2014</a:t>
            </a:r>
            <a:r>
              <a:rPr lang="en-US" sz="1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7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8"/>
    </mc:Choice>
    <mc:Fallback xmlns="">
      <p:transition spd="slow" advTm="4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167" objId="26"/>
        <p14:stopEvt time="38952" objId="2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939</Words>
  <Application>Microsoft Office PowerPoint</Application>
  <PresentationFormat>Widescreen</PresentationFormat>
  <Paragraphs>128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굴림</vt:lpstr>
      <vt:lpstr>맑은 고딕</vt:lpstr>
      <vt:lpstr>Arial</vt:lpstr>
      <vt:lpstr>Calibri</vt:lpstr>
      <vt:lpstr>Calibri Light</vt:lpstr>
      <vt:lpstr>Cambria Math</vt:lpstr>
      <vt:lpstr>Tahoma</vt:lpstr>
      <vt:lpstr>Office Theme</vt:lpstr>
      <vt:lpstr>Blockwise Multi-Order Feature Regression for Real-Time Path-Tracing Reconstruction SIGGRAPH 2019 CS482 – Interactive Computer Graphics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Blockwise Multi-Order Feature Regression for Real-Time Path-Tracing Reconstruction</dc:title>
  <dc:creator>Windows 사용자</dc:creator>
  <cp:lastModifiedBy>Windows 사용자</cp:lastModifiedBy>
  <cp:revision>52</cp:revision>
  <dcterms:created xsi:type="dcterms:W3CDTF">2021-11-16T02:17:07Z</dcterms:created>
  <dcterms:modified xsi:type="dcterms:W3CDTF">2021-11-17T02:13:55Z</dcterms:modified>
</cp:coreProperties>
</file>